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574" r:id="rId1"/>
    <p:sldMasterId id="2147485598" r:id="rId2"/>
    <p:sldMasterId id="2147485622" r:id="rId3"/>
  </p:sldMasterIdLst>
  <p:notesMasterIdLst>
    <p:notesMasterId r:id="rId75"/>
  </p:notesMasterIdLst>
  <p:sldIdLst>
    <p:sldId id="453" r:id="rId4"/>
    <p:sldId id="291" r:id="rId5"/>
    <p:sldId id="293" r:id="rId6"/>
    <p:sldId id="295" r:id="rId7"/>
    <p:sldId id="455" r:id="rId8"/>
    <p:sldId id="389" r:id="rId9"/>
    <p:sldId id="457" r:id="rId10"/>
    <p:sldId id="491" r:id="rId11"/>
    <p:sldId id="330" r:id="rId12"/>
    <p:sldId id="374" r:id="rId13"/>
    <p:sldId id="490" r:id="rId14"/>
    <p:sldId id="419" r:id="rId15"/>
    <p:sldId id="425" r:id="rId16"/>
    <p:sldId id="426" r:id="rId17"/>
    <p:sldId id="387" r:id="rId18"/>
    <p:sldId id="329" r:id="rId19"/>
    <p:sldId id="260" r:id="rId20"/>
    <p:sldId id="427" r:id="rId21"/>
    <p:sldId id="262" r:id="rId22"/>
    <p:sldId id="460" r:id="rId23"/>
    <p:sldId id="462" r:id="rId24"/>
    <p:sldId id="458" r:id="rId25"/>
    <p:sldId id="461" r:id="rId26"/>
    <p:sldId id="263" r:id="rId27"/>
    <p:sldId id="281" r:id="rId28"/>
    <p:sldId id="264" r:id="rId29"/>
    <p:sldId id="463" r:id="rId30"/>
    <p:sldId id="272" r:id="rId31"/>
    <p:sldId id="464" r:id="rId32"/>
    <p:sldId id="465" r:id="rId33"/>
    <p:sldId id="466" r:id="rId34"/>
    <p:sldId id="468" r:id="rId35"/>
    <p:sldId id="469" r:id="rId36"/>
    <p:sldId id="470" r:id="rId37"/>
    <p:sldId id="471" r:id="rId38"/>
    <p:sldId id="472" r:id="rId39"/>
    <p:sldId id="467" r:id="rId40"/>
    <p:sldId id="473" r:id="rId41"/>
    <p:sldId id="474" r:id="rId42"/>
    <p:sldId id="475" r:id="rId43"/>
    <p:sldId id="476" r:id="rId44"/>
    <p:sldId id="477" r:id="rId45"/>
    <p:sldId id="366" r:id="rId46"/>
    <p:sldId id="273" r:id="rId47"/>
    <p:sldId id="441" r:id="rId48"/>
    <p:sldId id="478" r:id="rId49"/>
    <p:sldId id="289" r:id="rId50"/>
    <p:sldId id="412" r:id="rId51"/>
    <p:sldId id="480" r:id="rId52"/>
    <p:sldId id="274" r:id="rId53"/>
    <p:sldId id="481" r:id="rId54"/>
    <p:sldId id="482" r:id="rId55"/>
    <p:sldId id="381" r:id="rId56"/>
    <p:sldId id="327" r:id="rId57"/>
    <p:sldId id="418" r:id="rId58"/>
    <p:sldId id="267" r:id="rId59"/>
    <p:sldId id="407" r:id="rId60"/>
    <p:sldId id="283" r:id="rId61"/>
    <p:sldId id="379" r:id="rId62"/>
    <p:sldId id="265" r:id="rId63"/>
    <p:sldId id="388" r:id="rId64"/>
    <p:sldId id="408" r:id="rId65"/>
    <p:sldId id="378" r:id="rId66"/>
    <p:sldId id="409" r:id="rId67"/>
    <p:sldId id="483" r:id="rId68"/>
    <p:sldId id="484" r:id="rId69"/>
    <p:sldId id="450" r:id="rId70"/>
    <p:sldId id="448" r:id="rId71"/>
    <p:sldId id="485" r:id="rId72"/>
    <p:sldId id="486" r:id="rId73"/>
    <p:sldId id="456" r:id="rId74"/>
  </p:sldIdLst>
  <p:sldSz cx="9144000" cy="6858000" type="screen4x3"/>
  <p:notesSz cx="6858000" cy="9947275"/>
  <p:defaultTextStyle>
    <a:defPPr>
      <a:defRPr lang="ru-RU"/>
    </a:defPPr>
    <a:lvl1pPr algn="l" rtl="0" fontAlgn="base">
      <a:spcBef>
        <a:spcPct val="0"/>
      </a:spcBef>
      <a:spcAft>
        <a:spcPct val="0"/>
      </a:spcAft>
      <a:defRPr kern="1200">
        <a:solidFill>
          <a:schemeClr val="tx1"/>
        </a:solidFill>
        <a:latin typeface="Tw Cen MT" pitchFamily="34" charset="0"/>
        <a:ea typeface="+mn-ea"/>
        <a:cs typeface="+mn-cs"/>
      </a:defRPr>
    </a:lvl1pPr>
    <a:lvl2pPr marL="457200" algn="l" rtl="0" fontAlgn="base">
      <a:spcBef>
        <a:spcPct val="0"/>
      </a:spcBef>
      <a:spcAft>
        <a:spcPct val="0"/>
      </a:spcAft>
      <a:defRPr kern="1200">
        <a:solidFill>
          <a:schemeClr val="tx1"/>
        </a:solidFill>
        <a:latin typeface="Tw Cen MT" pitchFamily="34" charset="0"/>
        <a:ea typeface="+mn-ea"/>
        <a:cs typeface="+mn-cs"/>
      </a:defRPr>
    </a:lvl2pPr>
    <a:lvl3pPr marL="914400" algn="l" rtl="0" fontAlgn="base">
      <a:spcBef>
        <a:spcPct val="0"/>
      </a:spcBef>
      <a:spcAft>
        <a:spcPct val="0"/>
      </a:spcAft>
      <a:defRPr kern="1200">
        <a:solidFill>
          <a:schemeClr val="tx1"/>
        </a:solidFill>
        <a:latin typeface="Tw Cen MT" pitchFamily="34" charset="0"/>
        <a:ea typeface="+mn-ea"/>
        <a:cs typeface="+mn-cs"/>
      </a:defRPr>
    </a:lvl3pPr>
    <a:lvl4pPr marL="1371600" algn="l" rtl="0" fontAlgn="base">
      <a:spcBef>
        <a:spcPct val="0"/>
      </a:spcBef>
      <a:spcAft>
        <a:spcPct val="0"/>
      </a:spcAft>
      <a:defRPr kern="1200">
        <a:solidFill>
          <a:schemeClr val="tx1"/>
        </a:solidFill>
        <a:latin typeface="Tw Cen MT" pitchFamily="34" charset="0"/>
        <a:ea typeface="+mn-ea"/>
        <a:cs typeface="+mn-cs"/>
      </a:defRPr>
    </a:lvl4pPr>
    <a:lvl5pPr marL="1828800" algn="l" rtl="0" fontAlgn="base">
      <a:spcBef>
        <a:spcPct val="0"/>
      </a:spcBef>
      <a:spcAft>
        <a:spcPct val="0"/>
      </a:spcAft>
      <a:defRPr kern="1200">
        <a:solidFill>
          <a:schemeClr val="tx1"/>
        </a:solidFill>
        <a:latin typeface="Tw Cen MT" pitchFamily="34" charset="0"/>
        <a:ea typeface="+mn-ea"/>
        <a:cs typeface="+mn-cs"/>
      </a:defRPr>
    </a:lvl5pPr>
    <a:lvl6pPr marL="2286000" algn="l" defTabSz="914400" rtl="0" eaLnBrk="1" latinLnBrk="0" hangingPunct="1">
      <a:defRPr kern="1200">
        <a:solidFill>
          <a:schemeClr val="tx1"/>
        </a:solidFill>
        <a:latin typeface="Tw Cen MT" pitchFamily="34" charset="0"/>
        <a:ea typeface="+mn-ea"/>
        <a:cs typeface="+mn-cs"/>
      </a:defRPr>
    </a:lvl6pPr>
    <a:lvl7pPr marL="2743200" algn="l" defTabSz="914400" rtl="0" eaLnBrk="1" latinLnBrk="0" hangingPunct="1">
      <a:defRPr kern="1200">
        <a:solidFill>
          <a:schemeClr val="tx1"/>
        </a:solidFill>
        <a:latin typeface="Tw Cen MT" pitchFamily="34" charset="0"/>
        <a:ea typeface="+mn-ea"/>
        <a:cs typeface="+mn-cs"/>
      </a:defRPr>
    </a:lvl7pPr>
    <a:lvl8pPr marL="3200400" algn="l" defTabSz="914400" rtl="0" eaLnBrk="1" latinLnBrk="0" hangingPunct="1">
      <a:defRPr kern="1200">
        <a:solidFill>
          <a:schemeClr val="tx1"/>
        </a:solidFill>
        <a:latin typeface="Tw Cen MT" pitchFamily="34" charset="0"/>
        <a:ea typeface="+mn-ea"/>
        <a:cs typeface="+mn-cs"/>
      </a:defRPr>
    </a:lvl8pPr>
    <a:lvl9pPr marL="3657600" algn="l" defTabSz="914400" rtl="0" eaLnBrk="1" latinLnBrk="0" hangingPunct="1">
      <a:defRPr kern="1200">
        <a:solidFill>
          <a:schemeClr val="tx1"/>
        </a:solidFill>
        <a:latin typeface="Tw Cen M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1636" autoAdjust="0"/>
  </p:normalViewPr>
  <p:slideViewPr>
    <p:cSldViewPr>
      <p:cViewPr>
        <p:scale>
          <a:sx n="100" d="100"/>
          <a:sy n="100" d="100"/>
        </p:scale>
        <p:origin x="-1944" y="-240"/>
      </p:cViewPr>
      <p:guideLst>
        <p:guide orient="horz" pos="2160"/>
        <p:guide pos="2880"/>
      </p:guideLst>
    </p:cSldViewPr>
  </p:slideViewPr>
  <p:outlineViewPr>
    <p:cViewPr>
      <p:scale>
        <a:sx n="33" d="100"/>
        <a:sy n="33" d="100"/>
      </p:scale>
      <p:origin x="0" y="60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presProps" Target="pres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tableStyles" Target="tableStyles.xml"/><Relationship Id="rId5" Type="http://schemas.openxmlformats.org/officeDocument/2006/relationships/slide" Target="slides/slide2.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C7649A-37CB-42CC-B715-04A61B9986CD}" type="doc">
      <dgm:prSet loTypeId="urn:microsoft.com/office/officeart/2005/8/layout/chevron2" loCatId="list" qsTypeId="urn:microsoft.com/office/officeart/2005/8/quickstyle/simple1#1" qsCatId="simple" csTypeId="urn:microsoft.com/office/officeart/2005/8/colors/accent1_2#3" csCatId="accent1" phldr="1"/>
      <dgm:spPr/>
      <dgm:t>
        <a:bodyPr/>
        <a:lstStyle/>
        <a:p>
          <a:endParaRPr lang="ru-RU"/>
        </a:p>
      </dgm:t>
    </dgm:pt>
    <dgm:pt modelId="{D0575263-3B44-4821-8DD6-88699A6F55F2}">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1</a:t>
          </a:r>
          <a:endParaRPr lang="ru-RU" sz="2100" dirty="0"/>
        </a:p>
      </dgm:t>
    </dgm:pt>
    <dgm:pt modelId="{9BB5B42A-D498-45C5-AFDB-CC06A0AE5968}" type="parTrans" cxnId="{C30448C7-B5B7-40D0-B4C8-A36E86018C88}">
      <dgm:prSet/>
      <dgm:spPr/>
      <dgm:t>
        <a:bodyPr/>
        <a:lstStyle/>
        <a:p>
          <a:endParaRPr lang="ru-RU"/>
        </a:p>
      </dgm:t>
    </dgm:pt>
    <dgm:pt modelId="{0DE0B660-07AD-4561-BA81-BB8AABAB66FD}" type="sibTrans" cxnId="{C30448C7-B5B7-40D0-B4C8-A36E86018C88}">
      <dgm:prSet/>
      <dgm:spPr/>
      <dgm:t>
        <a:bodyPr/>
        <a:lstStyle/>
        <a:p>
          <a:endParaRPr lang="ru-RU"/>
        </a:p>
      </dgm:t>
    </dgm:pt>
    <dgm:pt modelId="{E13C5F34-CFB0-4D70-9207-D4D57F42E749}">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800" dirty="0" smtClean="0">
              <a:latin typeface="Times New Roman" panose="02020603050405020304" pitchFamily="18" charset="0"/>
              <a:cs typeface="Times New Roman" panose="02020603050405020304" pitchFamily="18" charset="0"/>
            </a:rPr>
            <a:t>товаров, отпущенных для переработки в собственном производстве, </a:t>
          </a:r>
          <a:r>
            <a:rPr lang="en-US" sz="1800" dirty="0" smtClean="0">
              <a:latin typeface="Times New Roman" panose="02020603050405020304" pitchFamily="18" charset="0"/>
              <a:cs typeface="Times New Roman" panose="02020603050405020304" pitchFamily="18" charset="0"/>
            </a:rPr>
            <a:t/>
          </a:r>
          <a:br>
            <a:rPr lang="en-US" sz="1800" dirty="0" smtClean="0">
              <a:latin typeface="Times New Roman" panose="02020603050405020304" pitchFamily="18" charset="0"/>
              <a:cs typeface="Times New Roman" panose="02020603050405020304" pitchFamily="18" charset="0"/>
            </a:rPr>
          </a:br>
          <a:r>
            <a:rPr lang="ru-RU" sz="1800" dirty="0" smtClean="0">
              <a:latin typeface="Times New Roman" panose="02020603050405020304" pitchFamily="18" charset="0"/>
              <a:cs typeface="Times New Roman" panose="02020603050405020304" pitchFamily="18" charset="0"/>
            </a:rPr>
            <a:t>а также на внутрихозяйственные нужды организации</a:t>
          </a:r>
          <a:endParaRPr lang="ru-RU" sz="1800" dirty="0">
            <a:latin typeface="Times New Roman" panose="02020603050405020304" pitchFamily="18" charset="0"/>
            <a:cs typeface="Times New Roman" panose="02020603050405020304" pitchFamily="18" charset="0"/>
          </a:endParaRPr>
        </a:p>
      </dgm:t>
    </dgm:pt>
    <dgm:pt modelId="{E5F838B2-A80B-45DA-8ACF-8118DCD16422}" type="parTrans" cxnId="{D57FB4EA-C0EE-477C-AA72-85B6BE4BB2E5}">
      <dgm:prSet/>
      <dgm:spPr/>
      <dgm:t>
        <a:bodyPr/>
        <a:lstStyle/>
        <a:p>
          <a:endParaRPr lang="ru-RU"/>
        </a:p>
      </dgm:t>
    </dgm:pt>
    <dgm:pt modelId="{01AF6500-0D42-4121-96ED-FB8EF618F16B}" type="sibTrans" cxnId="{D57FB4EA-C0EE-477C-AA72-85B6BE4BB2E5}">
      <dgm:prSet/>
      <dgm:spPr/>
      <dgm:t>
        <a:bodyPr/>
        <a:lstStyle/>
        <a:p>
          <a:endParaRPr lang="ru-RU"/>
        </a:p>
      </dgm:t>
    </dgm:pt>
    <dgm:pt modelId="{E40C5AC3-41EC-4D67-B770-2290ACD35830}">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2</a:t>
          </a:r>
          <a:endParaRPr lang="ru-RU" sz="2100" dirty="0"/>
        </a:p>
      </dgm:t>
    </dgm:pt>
    <dgm:pt modelId="{0B8E109C-2C93-479E-829F-15DDD23D84B1}" type="parTrans" cxnId="{1863A2B1-86FE-4CF5-895B-744E0E24C2EA}">
      <dgm:prSet/>
      <dgm:spPr/>
      <dgm:t>
        <a:bodyPr/>
        <a:lstStyle/>
        <a:p>
          <a:endParaRPr lang="ru-RU"/>
        </a:p>
      </dgm:t>
    </dgm:pt>
    <dgm:pt modelId="{B3BDB8C4-7739-4286-9795-6C8A0DBF7409}" type="sibTrans" cxnId="{1863A2B1-86FE-4CF5-895B-744E0E24C2EA}">
      <dgm:prSet/>
      <dgm:spPr/>
      <dgm:t>
        <a:bodyPr/>
        <a:lstStyle/>
        <a:p>
          <a:endParaRPr lang="ru-RU"/>
        </a:p>
      </dgm:t>
    </dgm:pt>
    <dgm:pt modelId="{6661928F-EFB7-44C9-AF51-753BABC4E847}">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800" dirty="0" smtClean="0">
              <a:latin typeface="Times New Roman" panose="02020603050405020304" pitchFamily="18" charset="0"/>
              <a:cs typeface="Times New Roman" panose="02020603050405020304" pitchFamily="18" charset="0"/>
            </a:rPr>
            <a:t>товаров, продукции собственного производства, </a:t>
          </a:r>
          <a:r>
            <a:rPr lang="ru-RU" sz="1800" u="none" dirty="0" smtClean="0">
              <a:latin typeface="Times New Roman" panose="02020603050405020304" pitchFamily="18" charset="0"/>
              <a:cs typeface="Times New Roman" panose="02020603050405020304" pitchFamily="18" charset="0"/>
            </a:rPr>
            <a:t>отпущенных своим структурным подразделениям</a:t>
          </a:r>
          <a:r>
            <a:rPr lang="ru-RU" sz="1800" dirty="0" smtClean="0">
              <a:latin typeface="Times New Roman" panose="02020603050405020304" pitchFamily="18" charset="0"/>
              <a:cs typeface="Times New Roman" panose="02020603050405020304" pitchFamily="18" charset="0"/>
            </a:rPr>
            <a:t>, включая собственные розничные торговые объекты</a:t>
          </a:r>
          <a:endParaRPr lang="ru-RU" sz="1800" dirty="0">
            <a:latin typeface="Times New Roman" panose="02020603050405020304" pitchFamily="18" charset="0"/>
            <a:cs typeface="Times New Roman" panose="02020603050405020304" pitchFamily="18" charset="0"/>
          </a:endParaRPr>
        </a:p>
      </dgm:t>
    </dgm:pt>
    <dgm:pt modelId="{7C0A5C6E-EDCE-4DD9-9A76-5424E570C929}" type="parTrans" cxnId="{C7294248-07C1-499D-88B3-3078CFA86E7C}">
      <dgm:prSet/>
      <dgm:spPr/>
      <dgm:t>
        <a:bodyPr/>
        <a:lstStyle/>
        <a:p>
          <a:endParaRPr lang="ru-RU"/>
        </a:p>
      </dgm:t>
    </dgm:pt>
    <dgm:pt modelId="{0AA27780-000E-49A0-BA19-C6D2584873CE}" type="sibTrans" cxnId="{C7294248-07C1-499D-88B3-3078CFA86E7C}">
      <dgm:prSet/>
      <dgm:spPr/>
      <dgm:t>
        <a:bodyPr/>
        <a:lstStyle/>
        <a:p>
          <a:endParaRPr lang="ru-RU"/>
        </a:p>
      </dgm:t>
    </dgm:pt>
    <dgm:pt modelId="{D0FC40F4-B44A-4825-A791-157FC1444C6E}">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3</a:t>
          </a:r>
          <a:endParaRPr lang="ru-RU" sz="2100" dirty="0"/>
        </a:p>
      </dgm:t>
    </dgm:pt>
    <dgm:pt modelId="{0A2777C7-18D4-4FB9-A4B8-BC370C4813E7}" type="parTrans" cxnId="{06CE08CA-D56C-4ABF-A7F0-9E4959EE62A5}">
      <dgm:prSet/>
      <dgm:spPr/>
      <dgm:t>
        <a:bodyPr/>
        <a:lstStyle/>
        <a:p>
          <a:endParaRPr lang="ru-RU"/>
        </a:p>
      </dgm:t>
    </dgm:pt>
    <dgm:pt modelId="{91936BDE-AD7C-4A8A-925B-2011A3296E71}" type="sibTrans" cxnId="{06CE08CA-D56C-4ABF-A7F0-9E4959EE62A5}">
      <dgm:prSet/>
      <dgm:spPr/>
      <dgm:t>
        <a:bodyPr/>
        <a:lstStyle/>
        <a:p>
          <a:endParaRPr lang="ru-RU"/>
        </a:p>
      </dgm:t>
    </dgm:pt>
    <dgm:pt modelId="{841A1F3A-5820-4621-A86D-C1AA06AEE38B}">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800" dirty="0" smtClean="0">
              <a:latin typeface="Times New Roman" panose="02020603050405020304" pitchFamily="18" charset="0"/>
              <a:cs typeface="Times New Roman" panose="02020603050405020304" pitchFamily="18" charset="0"/>
            </a:rPr>
            <a:t>товаров, продукции собственного и несобственного производства, отпущенных своим структурным подразделениям, имеющим отдельный баланс, отраженная по счету бухгалтерского учета </a:t>
          </a:r>
          <a:br>
            <a:rPr lang="ru-RU" sz="1800" dirty="0" smtClean="0">
              <a:latin typeface="Times New Roman" panose="02020603050405020304" pitchFamily="18" charset="0"/>
              <a:cs typeface="Times New Roman" panose="02020603050405020304" pitchFamily="18" charset="0"/>
            </a:rPr>
          </a:br>
          <a:r>
            <a:rPr lang="ru-RU" sz="1800" u="none" dirty="0" smtClean="0">
              <a:latin typeface="Times New Roman" panose="02020603050405020304" pitchFamily="18" charset="0"/>
              <a:cs typeface="Times New Roman" panose="02020603050405020304" pitchFamily="18" charset="0"/>
            </a:rPr>
            <a:t>79 «Внутрихозяйственные расчеты»</a:t>
          </a:r>
          <a:endParaRPr lang="ru-RU" sz="1800" u="none" dirty="0">
            <a:latin typeface="Times New Roman" panose="02020603050405020304" pitchFamily="18" charset="0"/>
            <a:cs typeface="Times New Roman" panose="02020603050405020304" pitchFamily="18" charset="0"/>
          </a:endParaRPr>
        </a:p>
      </dgm:t>
    </dgm:pt>
    <dgm:pt modelId="{73C1A79C-A3B3-43D2-8C61-0C29926A264C}" type="parTrans" cxnId="{A8EC124A-E97B-4DF6-85D4-98545BF79E8C}">
      <dgm:prSet/>
      <dgm:spPr/>
      <dgm:t>
        <a:bodyPr/>
        <a:lstStyle/>
        <a:p>
          <a:endParaRPr lang="ru-RU"/>
        </a:p>
      </dgm:t>
    </dgm:pt>
    <dgm:pt modelId="{97B2900A-7583-43D3-82E0-7DDE8040DB18}" type="sibTrans" cxnId="{A8EC124A-E97B-4DF6-85D4-98545BF79E8C}">
      <dgm:prSet/>
      <dgm:spPr/>
      <dgm:t>
        <a:bodyPr/>
        <a:lstStyle/>
        <a:p>
          <a:endParaRPr lang="ru-RU"/>
        </a:p>
      </dgm:t>
    </dgm:pt>
    <dgm:pt modelId="{486B03EA-6365-45AD-B5FA-C53BF958B679}">
      <dgm:prSet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4</a:t>
          </a:r>
          <a:endParaRPr lang="ru-RU" sz="2100" dirty="0"/>
        </a:p>
      </dgm:t>
    </dgm:pt>
    <dgm:pt modelId="{073D8307-4250-4E48-BB5A-DDFFAAB0CF6B}" type="parTrans" cxnId="{886B2E21-D23F-440F-889E-0B7C0BE97AA9}">
      <dgm:prSet/>
      <dgm:spPr/>
      <dgm:t>
        <a:bodyPr/>
        <a:lstStyle/>
        <a:p>
          <a:endParaRPr lang="ru-RU"/>
        </a:p>
      </dgm:t>
    </dgm:pt>
    <dgm:pt modelId="{0644E43E-8653-4258-A2A3-DEB8683EE8E4}" type="sibTrans" cxnId="{886B2E21-D23F-440F-889E-0B7C0BE97AA9}">
      <dgm:prSet/>
      <dgm:spPr/>
      <dgm:t>
        <a:bodyPr/>
        <a:lstStyle/>
        <a:p>
          <a:endParaRPr lang="ru-RU"/>
        </a:p>
      </dgm:t>
    </dgm:pt>
    <dgm:pt modelId="{3F1CB29D-4221-4735-8656-F13F1C80F20E}">
      <dgm:prSet custT="1">
        <dgm:style>
          <a:lnRef idx="2">
            <a:schemeClr val="accent5"/>
          </a:lnRef>
          <a:fillRef idx="1">
            <a:schemeClr val="lt1"/>
          </a:fillRef>
          <a:effectRef idx="0">
            <a:schemeClr val="accent5"/>
          </a:effectRef>
          <a:fontRef idx="minor">
            <a:schemeClr val="dk1"/>
          </a:fontRef>
        </dgm:style>
      </dgm:prSet>
      <dgm:spPr/>
      <dgm:t>
        <a:bodyPr/>
        <a:lstStyle/>
        <a:p>
          <a:pPr algn="just"/>
          <a:r>
            <a:rPr lang="ru-RU" sz="1800" dirty="0" smtClean="0">
              <a:latin typeface="Times New Roman" panose="02020603050405020304" pitchFamily="18" charset="0"/>
              <a:cs typeface="Times New Roman" panose="02020603050405020304" pitchFamily="18" charset="0"/>
            </a:rPr>
            <a:t>проданных объектов недвижимости</a:t>
          </a:r>
          <a:endParaRPr lang="ru-RU" sz="1800" dirty="0">
            <a:latin typeface="Times New Roman" panose="02020603050405020304" pitchFamily="18" charset="0"/>
            <a:cs typeface="Times New Roman" panose="02020603050405020304" pitchFamily="18" charset="0"/>
          </a:endParaRPr>
        </a:p>
      </dgm:t>
    </dgm:pt>
    <dgm:pt modelId="{3D38E23D-D35D-4D5D-B6C5-73F29CD05E39}" type="parTrans" cxnId="{18112F41-85F4-40C8-AACF-234156E4F220}">
      <dgm:prSet/>
      <dgm:spPr/>
      <dgm:t>
        <a:bodyPr/>
        <a:lstStyle/>
        <a:p>
          <a:endParaRPr lang="ru-RU"/>
        </a:p>
      </dgm:t>
    </dgm:pt>
    <dgm:pt modelId="{7A1BD828-4BF6-48B2-9B67-2F34753A4F06}" type="sibTrans" cxnId="{18112F41-85F4-40C8-AACF-234156E4F220}">
      <dgm:prSet/>
      <dgm:spPr/>
      <dgm:t>
        <a:bodyPr/>
        <a:lstStyle/>
        <a:p>
          <a:endParaRPr lang="ru-RU"/>
        </a:p>
      </dgm:t>
    </dgm:pt>
    <dgm:pt modelId="{09AF0934-915D-40FE-8015-347254CB2857}">
      <dgm:prSet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latin typeface="Corbel" panose="020B0503020204020204" pitchFamily="34" charset="0"/>
              <a:cs typeface="Arial" panose="020B0604020202020204" pitchFamily="34" charset="0"/>
            </a:rPr>
            <a:t>5</a:t>
          </a:r>
          <a:endParaRPr lang="ru-RU" sz="2100" dirty="0">
            <a:latin typeface="Corbel" panose="020B0503020204020204" pitchFamily="34" charset="0"/>
            <a:cs typeface="Arial" panose="020B0604020202020204" pitchFamily="34" charset="0"/>
          </a:endParaRPr>
        </a:p>
      </dgm:t>
    </dgm:pt>
    <dgm:pt modelId="{19F88057-0144-4212-9EBC-3ABCC999EBEA}" type="parTrans" cxnId="{22C2EEE1-DC89-4FA3-BC48-569FE59FB302}">
      <dgm:prSet/>
      <dgm:spPr/>
      <dgm:t>
        <a:bodyPr/>
        <a:lstStyle/>
        <a:p>
          <a:endParaRPr lang="ru-RU"/>
        </a:p>
      </dgm:t>
    </dgm:pt>
    <dgm:pt modelId="{82ECBAF3-EFBB-4534-871C-8537AC244BA9}" type="sibTrans" cxnId="{22C2EEE1-DC89-4FA3-BC48-569FE59FB302}">
      <dgm:prSet/>
      <dgm:spPr/>
      <dgm:t>
        <a:bodyPr/>
        <a:lstStyle/>
        <a:p>
          <a:endParaRPr lang="ru-RU"/>
        </a:p>
      </dgm:t>
    </dgm:pt>
    <dgm:pt modelId="{FF7585A6-776C-4293-9807-538F1168FD46}">
      <dgm:prSet custT="1">
        <dgm:style>
          <a:lnRef idx="2">
            <a:schemeClr val="accent5"/>
          </a:lnRef>
          <a:fillRef idx="1">
            <a:schemeClr val="lt1"/>
          </a:fillRef>
          <a:effectRef idx="0">
            <a:schemeClr val="accent5"/>
          </a:effectRef>
          <a:fontRef idx="minor">
            <a:schemeClr val="dk1"/>
          </a:fontRef>
        </dgm:style>
      </dgm:prSet>
      <dgm:spPr/>
      <dgm:t>
        <a:bodyPr/>
        <a:lstStyle/>
        <a:p>
          <a:pPr algn="just"/>
          <a:r>
            <a:rPr lang="ru-RU" sz="1800" dirty="0" smtClean="0">
              <a:latin typeface="Times New Roman" panose="02020603050405020304" pitchFamily="18" charset="0"/>
              <a:cs typeface="Times New Roman" panose="02020603050405020304" pitchFamily="18" charset="0"/>
            </a:rPr>
            <a:t>сырья, материалов, отпущенных на давальческих условиях другим юридическим лицам или индивидуальным предпринимателям для промышленной переработки или доработки</a:t>
          </a:r>
          <a:endParaRPr lang="ru-RU" sz="1800" dirty="0">
            <a:latin typeface="Times New Roman" panose="02020603050405020304" pitchFamily="18" charset="0"/>
            <a:cs typeface="Times New Roman" panose="02020603050405020304" pitchFamily="18" charset="0"/>
          </a:endParaRPr>
        </a:p>
      </dgm:t>
    </dgm:pt>
    <dgm:pt modelId="{22178C8C-7C00-439C-9310-EC64F089BBF1}" type="parTrans" cxnId="{E9E25A43-C74D-4A82-82A9-9D9D13A9DB04}">
      <dgm:prSet/>
      <dgm:spPr/>
      <dgm:t>
        <a:bodyPr/>
        <a:lstStyle/>
        <a:p>
          <a:endParaRPr lang="ru-RU"/>
        </a:p>
      </dgm:t>
    </dgm:pt>
    <dgm:pt modelId="{F0FBD690-892A-40CE-B384-127AD515E670}" type="sibTrans" cxnId="{E9E25A43-C74D-4A82-82A9-9D9D13A9DB04}">
      <dgm:prSet/>
      <dgm:spPr/>
      <dgm:t>
        <a:bodyPr/>
        <a:lstStyle/>
        <a:p>
          <a:endParaRPr lang="ru-RU"/>
        </a:p>
      </dgm:t>
    </dgm:pt>
    <dgm:pt modelId="{677B6C15-D378-48BE-A58A-CF027E0A1E42}">
      <dgm:prSet>
        <dgm:style>
          <a:lnRef idx="1">
            <a:schemeClr val="accent5"/>
          </a:lnRef>
          <a:fillRef idx="2">
            <a:schemeClr val="accent5"/>
          </a:fillRef>
          <a:effectRef idx="1">
            <a:schemeClr val="accent5"/>
          </a:effectRef>
          <a:fontRef idx="minor">
            <a:schemeClr val="dk1"/>
          </a:fontRef>
        </dgm:style>
      </dgm:prSet>
      <dgm:spPr>
        <a:ln/>
      </dgm:spPr>
      <dgm:t>
        <a:bodyPr/>
        <a:lstStyle/>
        <a:p>
          <a:r>
            <a:rPr lang="ru-RU" dirty="0" smtClean="0"/>
            <a:t>6</a:t>
          </a:r>
          <a:endParaRPr lang="ru-RU" dirty="0"/>
        </a:p>
      </dgm:t>
    </dgm:pt>
    <dgm:pt modelId="{526B3829-FCE2-428F-8988-CF02F04CA446}" type="parTrans" cxnId="{67EB63C2-6AD1-4F71-A28A-059BB1637D26}">
      <dgm:prSet/>
      <dgm:spPr/>
      <dgm:t>
        <a:bodyPr/>
        <a:lstStyle/>
        <a:p>
          <a:endParaRPr lang="ru-RU"/>
        </a:p>
      </dgm:t>
    </dgm:pt>
    <dgm:pt modelId="{9E626CBB-A8B5-4762-BF67-02BF72553009}" type="sibTrans" cxnId="{67EB63C2-6AD1-4F71-A28A-059BB1637D26}">
      <dgm:prSet/>
      <dgm:spPr/>
      <dgm:t>
        <a:bodyPr/>
        <a:lstStyle/>
        <a:p>
          <a:endParaRPr lang="ru-RU"/>
        </a:p>
      </dgm:t>
    </dgm:pt>
    <dgm:pt modelId="{267CD3D4-B8F6-419B-BDA0-E77610F1F3C4}">
      <dgm:prSet custT="1"/>
      <dgm:spPr>
        <a:ln>
          <a:solidFill>
            <a:schemeClr val="accent5"/>
          </a:solidFill>
        </a:ln>
      </dgm:spPr>
      <dgm:t>
        <a:bodyPr/>
        <a:lstStyle/>
        <a:p>
          <a:r>
            <a:rPr lang="ru-RU" sz="1800" dirty="0" smtClean="0">
              <a:latin typeface="Times New Roman" panose="02020603050405020304" pitchFamily="18" charset="0"/>
              <a:cs typeface="Times New Roman" panose="02020603050405020304" pitchFamily="18" charset="0"/>
            </a:rPr>
            <a:t>товаров, отгруженных другим юридическим лицам по  договорам предоставления безвозмездной (спонсорской) помощи</a:t>
          </a:r>
          <a:endParaRPr lang="ru-RU" sz="1800" dirty="0">
            <a:latin typeface="Times New Roman" panose="02020603050405020304" pitchFamily="18" charset="0"/>
            <a:cs typeface="Times New Roman" panose="02020603050405020304" pitchFamily="18" charset="0"/>
          </a:endParaRPr>
        </a:p>
      </dgm:t>
    </dgm:pt>
    <dgm:pt modelId="{E4063372-1F77-4ED1-8096-C266AA0BC00D}" type="parTrans" cxnId="{98BB9C54-4BC8-4B37-B2EA-2CDBB728FAC4}">
      <dgm:prSet/>
      <dgm:spPr/>
      <dgm:t>
        <a:bodyPr/>
        <a:lstStyle/>
        <a:p>
          <a:endParaRPr lang="ru-RU"/>
        </a:p>
      </dgm:t>
    </dgm:pt>
    <dgm:pt modelId="{F09C83AC-83C0-4E43-A7C4-58E672DB15AE}" type="sibTrans" cxnId="{98BB9C54-4BC8-4B37-B2EA-2CDBB728FAC4}">
      <dgm:prSet/>
      <dgm:spPr/>
      <dgm:t>
        <a:bodyPr/>
        <a:lstStyle/>
        <a:p>
          <a:endParaRPr lang="ru-RU"/>
        </a:p>
      </dgm:t>
    </dgm:pt>
    <dgm:pt modelId="{8862D7C5-27DA-4852-8F60-725848B7164A}" type="pres">
      <dgm:prSet presAssocID="{6AC7649A-37CB-42CC-B715-04A61B9986CD}" presName="linearFlow" presStyleCnt="0">
        <dgm:presLayoutVars>
          <dgm:dir/>
          <dgm:animLvl val="lvl"/>
          <dgm:resizeHandles val="exact"/>
        </dgm:presLayoutVars>
      </dgm:prSet>
      <dgm:spPr/>
      <dgm:t>
        <a:bodyPr/>
        <a:lstStyle/>
        <a:p>
          <a:endParaRPr lang="ru-RU"/>
        </a:p>
      </dgm:t>
    </dgm:pt>
    <dgm:pt modelId="{F5F7F93E-D773-4F75-A5C2-122FCE20CA70}" type="pres">
      <dgm:prSet presAssocID="{D0575263-3B44-4821-8DD6-88699A6F55F2}" presName="composite" presStyleCnt="0"/>
      <dgm:spPr/>
    </dgm:pt>
    <dgm:pt modelId="{1D602A01-3B26-4474-8677-F73EAB953D9F}" type="pres">
      <dgm:prSet presAssocID="{D0575263-3B44-4821-8DD6-88699A6F55F2}" presName="parentText" presStyleLbl="alignNode1" presStyleIdx="0" presStyleCnt="6">
        <dgm:presLayoutVars>
          <dgm:chMax val="1"/>
          <dgm:bulletEnabled val="1"/>
        </dgm:presLayoutVars>
      </dgm:prSet>
      <dgm:spPr/>
      <dgm:t>
        <a:bodyPr/>
        <a:lstStyle/>
        <a:p>
          <a:endParaRPr lang="ru-RU"/>
        </a:p>
      </dgm:t>
    </dgm:pt>
    <dgm:pt modelId="{FC11BBF0-6604-44B7-A8C9-09B02B2302C3}" type="pres">
      <dgm:prSet presAssocID="{D0575263-3B44-4821-8DD6-88699A6F55F2}" presName="descendantText" presStyleLbl="alignAcc1" presStyleIdx="0" presStyleCnt="6" custScaleY="100311" custLinFactNeighborX="2322" custLinFactNeighborY="-6">
        <dgm:presLayoutVars>
          <dgm:bulletEnabled val="1"/>
        </dgm:presLayoutVars>
      </dgm:prSet>
      <dgm:spPr/>
      <dgm:t>
        <a:bodyPr/>
        <a:lstStyle/>
        <a:p>
          <a:endParaRPr lang="ru-RU"/>
        </a:p>
      </dgm:t>
    </dgm:pt>
    <dgm:pt modelId="{73B0F953-273A-4C17-89C5-3174F893F5CA}" type="pres">
      <dgm:prSet presAssocID="{0DE0B660-07AD-4561-BA81-BB8AABAB66FD}" presName="sp" presStyleCnt="0"/>
      <dgm:spPr/>
    </dgm:pt>
    <dgm:pt modelId="{CB834B3F-FB93-4F34-B11E-4855284BBF0A}" type="pres">
      <dgm:prSet presAssocID="{E40C5AC3-41EC-4D67-B770-2290ACD35830}" presName="composite" presStyleCnt="0"/>
      <dgm:spPr/>
    </dgm:pt>
    <dgm:pt modelId="{F767DD88-BB13-4CD8-A64B-38A0E6949FED}" type="pres">
      <dgm:prSet presAssocID="{E40C5AC3-41EC-4D67-B770-2290ACD35830}" presName="parentText" presStyleLbl="alignNode1" presStyleIdx="1" presStyleCnt="6">
        <dgm:presLayoutVars>
          <dgm:chMax val="1"/>
          <dgm:bulletEnabled val="1"/>
        </dgm:presLayoutVars>
      </dgm:prSet>
      <dgm:spPr/>
      <dgm:t>
        <a:bodyPr/>
        <a:lstStyle/>
        <a:p>
          <a:endParaRPr lang="ru-RU"/>
        </a:p>
      </dgm:t>
    </dgm:pt>
    <dgm:pt modelId="{E81227CB-AC55-4D11-BD96-1AFA40B9948E}" type="pres">
      <dgm:prSet presAssocID="{E40C5AC3-41EC-4D67-B770-2290ACD35830}" presName="descendantText" presStyleLbl="alignAcc1" presStyleIdx="1" presStyleCnt="6" custScaleY="117723">
        <dgm:presLayoutVars>
          <dgm:bulletEnabled val="1"/>
        </dgm:presLayoutVars>
      </dgm:prSet>
      <dgm:spPr/>
      <dgm:t>
        <a:bodyPr/>
        <a:lstStyle/>
        <a:p>
          <a:endParaRPr lang="ru-RU"/>
        </a:p>
      </dgm:t>
    </dgm:pt>
    <dgm:pt modelId="{4722D8E7-EF07-4587-B0DA-F4446D8204D8}" type="pres">
      <dgm:prSet presAssocID="{B3BDB8C4-7739-4286-9795-6C8A0DBF7409}" presName="sp" presStyleCnt="0"/>
      <dgm:spPr/>
    </dgm:pt>
    <dgm:pt modelId="{6B62A3AD-5086-452D-B58E-17FDC51AA4E9}" type="pres">
      <dgm:prSet presAssocID="{D0FC40F4-B44A-4825-A791-157FC1444C6E}" presName="composite" presStyleCnt="0"/>
      <dgm:spPr/>
    </dgm:pt>
    <dgm:pt modelId="{0A82EDDE-8745-4C55-8730-094C43ECE7EE}" type="pres">
      <dgm:prSet presAssocID="{D0FC40F4-B44A-4825-A791-157FC1444C6E}" presName="parentText" presStyleLbl="alignNode1" presStyleIdx="2" presStyleCnt="6" custLinFactNeighborX="0" custLinFactNeighborY="-17927">
        <dgm:presLayoutVars>
          <dgm:chMax val="1"/>
          <dgm:bulletEnabled val="1"/>
        </dgm:presLayoutVars>
      </dgm:prSet>
      <dgm:spPr/>
      <dgm:t>
        <a:bodyPr/>
        <a:lstStyle/>
        <a:p>
          <a:endParaRPr lang="ru-RU"/>
        </a:p>
      </dgm:t>
    </dgm:pt>
    <dgm:pt modelId="{9CA3041F-3C6E-4D9D-B2F6-DB9CEE9E09BC}" type="pres">
      <dgm:prSet presAssocID="{D0FC40F4-B44A-4825-A791-157FC1444C6E}" presName="descendantText" presStyleLbl="alignAcc1" presStyleIdx="2" presStyleCnt="6" custScaleY="171129" custLinFactNeighborX="-34" custLinFactNeighborY="-15852">
        <dgm:presLayoutVars>
          <dgm:bulletEnabled val="1"/>
        </dgm:presLayoutVars>
      </dgm:prSet>
      <dgm:spPr/>
      <dgm:t>
        <a:bodyPr/>
        <a:lstStyle/>
        <a:p>
          <a:endParaRPr lang="ru-RU"/>
        </a:p>
      </dgm:t>
    </dgm:pt>
    <dgm:pt modelId="{84FB173A-F3F1-4741-B95A-8984A12CB316}" type="pres">
      <dgm:prSet presAssocID="{91936BDE-AD7C-4A8A-925B-2011A3296E71}" presName="sp" presStyleCnt="0"/>
      <dgm:spPr/>
    </dgm:pt>
    <dgm:pt modelId="{5583A4E9-7DD0-404A-A082-F10F8827D78F}" type="pres">
      <dgm:prSet presAssocID="{486B03EA-6365-45AD-B5FA-C53BF958B679}" presName="composite" presStyleCnt="0"/>
      <dgm:spPr/>
    </dgm:pt>
    <dgm:pt modelId="{51329AA5-CB51-4C1A-999F-CEC789A672F2}" type="pres">
      <dgm:prSet presAssocID="{486B03EA-6365-45AD-B5FA-C53BF958B679}" presName="parentText" presStyleLbl="alignNode1" presStyleIdx="3" presStyleCnt="6" custLinFactNeighborX="-307" custLinFactNeighborY="-1593">
        <dgm:presLayoutVars>
          <dgm:chMax val="1"/>
          <dgm:bulletEnabled val="1"/>
        </dgm:presLayoutVars>
      </dgm:prSet>
      <dgm:spPr/>
      <dgm:t>
        <a:bodyPr/>
        <a:lstStyle/>
        <a:p>
          <a:endParaRPr lang="ru-RU"/>
        </a:p>
      </dgm:t>
    </dgm:pt>
    <dgm:pt modelId="{C9D263A3-C99E-4438-85AB-85AF816EFE46}" type="pres">
      <dgm:prSet presAssocID="{486B03EA-6365-45AD-B5FA-C53BF958B679}" presName="descendantText" presStyleLbl="alignAcc1" presStyleIdx="3" presStyleCnt="6">
        <dgm:presLayoutVars>
          <dgm:bulletEnabled val="1"/>
        </dgm:presLayoutVars>
      </dgm:prSet>
      <dgm:spPr/>
      <dgm:t>
        <a:bodyPr/>
        <a:lstStyle/>
        <a:p>
          <a:endParaRPr lang="ru-RU"/>
        </a:p>
      </dgm:t>
    </dgm:pt>
    <dgm:pt modelId="{3B633E01-92AF-4914-AEBE-7B8871B4A33F}" type="pres">
      <dgm:prSet presAssocID="{0644E43E-8653-4258-A2A3-DEB8683EE8E4}" presName="sp" presStyleCnt="0"/>
      <dgm:spPr/>
    </dgm:pt>
    <dgm:pt modelId="{F4AC782A-6896-4E60-B55F-ED72E349A46D}" type="pres">
      <dgm:prSet presAssocID="{09AF0934-915D-40FE-8015-347254CB2857}" presName="composite" presStyleCnt="0"/>
      <dgm:spPr/>
    </dgm:pt>
    <dgm:pt modelId="{CECE78DA-CC5B-4482-8A95-8E00F9FA3A9C}" type="pres">
      <dgm:prSet presAssocID="{09AF0934-915D-40FE-8015-347254CB2857}" presName="parentText" presStyleLbl="alignNode1" presStyleIdx="4" presStyleCnt="6" custLinFactNeighborX="0" custLinFactNeighborY="1261">
        <dgm:presLayoutVars>
          <dgm:chMax val="1"/>
          <dgm:bulletEnabled val="1"/>
        </dgm:presLayoutVars>
      </dgm:prSet>
      <dgm:spPr/>
      <dgm:t>
        <a:bodyPr/>
        <a:lstStyle/>
        <a:p>
          <a:endParaRPr lang="ru-RU"/>
        </a:p>
      </dgm:t>
    </dgm:pt>
    <dgm:pt modelId="{C8040E8F-D2ED-44D8-9D4F-4C89F99B7BFB}" type="pres">
      <dgm:prSet presAssocID="{09AF0934-915D-40FE-8015-347254CB2857}" presName="descendantText" presStyleLbl="alignAcc1" presStyleIdx="4" presStyleCnt="6" custScaleY="140280">
        <dgm:presLayoutVars>
          <dgm:bulletEnabled val="1"/>
        </dgm:presLayoutVars>
      </dgm:prSet>
      <dgm:spPr/>
      <dgm:t>
        <a:bodyPr/>
        <a:lstStyle/>
        <a:p>
          <a:endParaRPr lang="ru-RU"/>
        </a:p>
      </dgm:t>
    </dgm:pt>
    <dgm:pt modelId="{3FE0EAA8-E0E5-4721-88CE-68B72EB9FF99}" type="pres">
      <dgm:prSet presAssocID="{82ECBAF3-EFBB-4534-871C-8537AC244BA9}" presName="sp" presStyleCnt="0"/>
      <dgm:spPr/>
    </dgm:pt>
    <dgm:pt modelId="{9B190DAE-A76F-4052-A505-1D0ED3A2A627}" type="pres">
      <dgm:prSet presAssocID="{677B6C15-D378-48BE-A58A-CF027E0A1E42}" presName="composite" presStyleCnt="0"/>
      <dgm:spPr/>
    </dgm:pt>
    <dgm:pt modelId="{23F2F2B7-34AD-49FD-A7CC-A942A428F3D9}" type="pres">
      <dgm:prSet presAssocID="{677B6C15-D378-48BE-A58A-CF027E0A1E42}" presName="parentText" presStyleLbl="alignNode1" presStyleIdx="5" presStyleCnt="6">
        <dgm:presLayoutVars>
          <dgm:chMax val="1"/>
          <dgm:bulletEnabled val="1"/>
        </dgm:presLayoutVars>
      </dgm:prSet>
      <dgm:spPr/>
      <dgm:t>
        <a:bodyPr/>
        <a:lstStyle/>
        <a:p>
          <a:endParaRPr lang="ru-RU"/>
        </a:p>
      </dgm:t>
    </dgm:pt>
    <dgm:pt modelId="{CC99F73B-37A4-46E6-87E3-56E4B884B957}" type="pres">
      <dgm:prSet presAssocID="{677B6C15-D378-48BE-A58A-CF027E0A1E42}" presName="descendantText" presStyleLbl="alignAcc1" presStyleIdx="5" presStyleCnt="6">
        <dgm:presLayoutVars>
          <dgm:bulletEnabled val="1"/>
        </dgm:presLayoutVars>
      </dgm:prSet>
      <dgm:spPr/>
      <dgm:t>
        <a:bodyPr/>
        <a:lstStyle/>
        <a:p>
          <a:endParaRPr lang="ru-RU"/>
        </a:p>
      </dgm:t>
    </dgm:pt>
  </dgm:ptLst>
  <dgm:cxnLst>
    <dgm:cxn modelId="{E573890C-F3CD-4057-A290-DDEC16E902D9}" type="presOf" srcId="{6AC7649A-37CB-42CC-B715-04A61B9986CD}" destId="{8862D7C5-27DA-4852-8F60-725848B7164A}" srcOrd="0" destOrd="0" presId="urn:microsoft.com/office/officeart/2005/8/layout/chevron2"/>
    <dgm:cxn modelId="{FC2E9004-A614-4346-A685-33E9B96DA09C}" type="presOf" srcId="{E13C5F34-CFB0-4D70-9207-D4D57F42E749}" destId="{FC11BBF0-6604-44B7-A8C9-09B02B2302C3}" srcOrd="0" destOrd="0" presId="urn:microsoft.com/office/officeart/2005/8/layout/chevron2"/>
    <dgm:cxn modelId="{BFD45413-CE9D-49FF-B22B-4900329462D8}" type="presOf" srcId="{3F1CB29D-4221-4735-8656-F13F1C80F20E}" destId="{C9D263A3-C99E-4438-85AB-85AF816EFE46}" srcOrd="0" destOrd="0" presId="urn:microsoft.com/office/officeart/2005/8/layout/chevron2"/>
    <dgm:cxn modelId="{A8EC124A-E97B-4DF6-85D4-98545BF79E8C}" srcId="{D0FC40F4-B44A-4825-A791-157FC1444C6E}" destId="{841A1F3A-5820-4621-A86D-C1AA06AEE38B}" srcOrd="0" destOrd="0" parTransId="{73C1A79C-A3B3-43D2-8C61-0C29926A264C}" sibTransId="{97B2900A-7583-43D3-82E0-7DDE8040DB18}"/>
    <dgm:cxn modelId="{9D1CA72C-7F79-44AE-BA4B-20978A278FC8}" type="presOf" srcId="{D0FC40F4-B44A-4825-A791-157FC1444C6E}" destId="{0A82EDDE-8745-4C55-8730-094C43ECE7EE}" srcOrd="0" destOrd="0" presId="urn:microsoft.com/office/officeart/2005/8/layout/chevron2"/>
    <dgm:cxn modelId="{C7294248-07C1-499D-88B3-3078CFA86E7C}" srcId="{E40C5AC3-41EC-4D67-B770-2290ACD35830}" destId="{6661928F-EFB7-44C9-AF51-753BABC4E847}" srcOrd="0" destOrd="0" parTransId="{7C0A5C6E-EDCE-4DD9-9A76-5424E570C929}" sibTransId="{0AA27780-000E-49A0-BA19-C6D2584873CE}"/>
    <dgm:cxn modelId="{22C2EEE1-DC89-4FA3-BC48-569FE59FB302}" srcId="{6AC7649A-37CB-42CC-B715-04A61B9986CD}" destId="{09AF0934-915D-40FE-8015-347254CB2857}" srcOrd="4" destOrd="0" parTransId="{19F88057-0144-4212-9EBC-3ABCC999EBEA}" sibTransId="{82ECBAF3-EFBB-4534-871C-8537AC244BA9}"/>
    <dgm:cxn modelId="{06CE08CA-D56C-4ABF-A7F0-9E4959EE62A5}" srcId="{6AC7649A-37CB-42CC-B715-04A61B9986CD}" destId="{D0FC40F4-B44A-4825-A791-157FC1444C6E}" srcOrd="2" destOrd="0" parTransId="{0A2777C7-18D4-4FB9-A4B8-BC370C4813E7}" sibTransId="{91936BDE-AD7C-4A8A-925B-2011A3296E71}"/>
    <dgm:cxn modelId="{E9E25A43-C74D-4A82-82A9-9D9D13A9DB04}" srcId="{09AF0934-915D-40FE-8015-347254CB2857}" destId="{FF7585A6-776C-4293-9807-538F1168FD46}" srcOrd="0" destOrd="0" parTransId="{22178C8C-7C00-439C-9310-EC64F089BBF1}" sibTransId="{F0FBD690-892A-40CE-B384-127AD515E670}"/>
    <dgm:cxn modelId="{A553521B-4A42-4AA9-9B4D-1D8AFC2FF4A3}" type="presOf" srcId="{267CD3D4-B8F6-419B-BDA0-E77610F1F3C4}" destId="{CC99F73B-37A4-46E6-87E3-56E4B884B957}" srcOrd="0" destOrd="0" presId="urn:microsoft.com/office/officeart/2005/8/layout/chevron2"/>
    <dgm:cxn modelId="{1832D690-A8A2-4353-BA52-75AB50A86777}" type="presOf" srcId="{FF7585A6-776C-4293-9807-538F1168FD46}" destId="{C8040E8F-D2ED-44D8-9D4F-4C89F99B7BFB}" srcOrd="0" destOrd="0" presId="urn:microsoft.com/office/officeart/2005/8/layout/chevron2"/>
    <dgm:cxn modelId="{1863A2B1-86FE-4CF5-895B-744E0E24C2EA}" srcId="{6AC7649A-37CB-42CC-B715-04A61B9986CD}" destId="{E40C5AC3-41EC-4D67-B770-2290ACD35830}" srcOrd="1" destOrd="0" parTransId="{0B8E109C-2C93-479E-829F-15DDD23D84B1}" sibTransId="{B3BDB8C4-7739-4286-9795-6C8A0DBF7409}"/>
    <dgm:cxn modelId="{1658CF19-8B0C-448E-A45F-12E785281D4C}" type="presOf" srcId="{6661928F-EFB7-44C9-AF51-753BABC4E847}" destId="{E81227CB-AC55-4D11-BD96-1AFA40B9948E}" srcOrd="0" destOrd="0" presId="urn:microsoft.com/office/officeart/2005/8/layout/chevron2"/>
    <dgm:cxn modelId="{89ADAC06-5859-4A1D-901C-F76FEF8154B7}" type="presOf" srcId="{841A1F3A-5820-4621-A86D-C1AA06AEE38B}" destId="{9CA3041F-3C6E-4D9D-B2F6-DB9CEE9E09BC}" srcOrd="0" destOrd="0" presId="urn:microsoft.com/office/officeart/2005/8/layout/chevron2"/>
    <dgm:cxn modelId="{9BB543BE-46FC-4BCB-96AC-1927634A83E5}" type="presOf" srcId="{09AF0934-915D-40FE-8015-347254CB2857}" destId="{CECE78DA-CC5B-4482-8A95-8E00F9FA3A9C}" srcOrd="0" destOrd="0" presId="urn:microsoft.com/office/officeart/2005/8/layout/chevron2"/>
    <dgm:cxn modelId="{8BA336F2-951A-4FCE-A6B4-58A74DF04168}" type="presOf" srcId="{E40C5AC3-41EC-4D67-B770-2290ACD35830}" destId="{F767DD88-BB13-4CD8-A64B-38A0E6949FED}" srcOrd="0" destOrd="0" presId="urn:microsoft.com/office/officeart/2005/8/layout/chevron2"/>
    <dgm:cxn modelId="{D751419B-17B2-4414-AC3C-5B3A1C1C90D0}" type="presOf" srcId="{D0575263-3B44-4821-8DD6-88699A6F55F2}" destId="{1D602A01-3B26-4474-8677-F73EAB953D9F}" srcOrd="0" destOrd="0" presId="urn:microsoft.com/office/officeart/2005/8/layout/chevron2"/>
    <dgm:cxn modelId="{A1354E2F-DC5F-4E7E-9369-F4ABF1E85D3B}" type="presOf" srcId="{677B6C15-D378-48BE-A58A-CF027E0A1E42}" destId="{23F2F2B7-34AD-49FD-A7CC-A942A428F3D9}" srcOrd="0" destOrd="0" presId="urn:microsoft.com/office/officeart/2005/8/layout/chevron2"/>
    <dgm:cxn modelId="{D57FB4EA-C0EE-477C-AA72-85B6BE4BB2E5}" srcId="{D0575263-3B44-4821-8DD6-88699A6F55F2}" destId="{E13C5F34-CFB0-4D70-9207-D4D57F42E749}" srcOrd="0" destOrd="0" parTransId="{E5F838B2-A80B-45DA-8ACF-8118DCD16422}" sibTransId="{01AF6500-0D42-4121-96ED-FB8EF618F16B}"/>
    <dgm:cxn modelId="{18112F41-85F4-40C8-AACF-234156E4F220}" srcId="{486B03EA-6365-45AD-B5FA-C53BF958B679}" destId="{3F1CB29D-4221-4735-8656-F13F1C80F20E}" srcOrd="0" destOrd="0" parTransId="{3D38E23D-D35D-4D5D-B6C5-73F29CD05E39}" sibTransId="{7A1BD828-4BF6-48B2-9B67-2F34753A4F06}"/>
    <dgm:cxn modelId="{98BB9C54-4BC8-4B37-B2EA-2CDBB728FAC4}" srcId="{677B6C15-D378-48BE-A58A-CF027E0A1E42}" destId="{267CD3D4-B8F6-419B-BDA0-E77610F1F3C4}" srcOrd="0" destOrd="0" parTransId="{E4063372-1F77-4ED1-8096-C266AA0BC00D}" sibTransId="{F09C83AC-83C0-4E43-A7C4-58E672DB15AE}"/>
    <dgm:cxn modelId="{67EB63C2-6AD1-4F71-A28A-059BB1637D26}" srcId="{6AC7649A-37CB-42CC-B715-04A61B9986CD}" destId="{677B6C15-D378-48BE-A58A-CF027E0A1E42}" srcOrd="5" destOrd="0" parTransId="{526B3829-FCE2-428F-8988-CF02F04CA446}" sibTransId="{9E626CBB-A8B5-4762-BF67-02BF72553009}"/>
    <dgm:cxn modelId="{C30448C7-B5B7-40D0-B4C8-A36E86018C88}" srcId="{6AC7649A-37CB-42CC-B715-04A61B9986CD}" destId="{D0575263-3B44-4821-8DD6-88699A6F55F2}" srcOrd="0" destOrd="0" parTransId="{9BB5B42A-D498-45C5-AFDB-CC06A0AE5968}" sibTransId="{0DE0B660-07AD-4561-BA81-BB8AABAB66FD}"/>
    <dgm:cxn modelId="{886B2E21-D23F-440F-889E-0B7C0BE97AA9}" srcId="{6AC7649A-37CB-42CC-B715-04A61B9986CD}" destId="{486B03EA-6365-45AD-B5FA-C53BF958B679}" srcOrd="3" destOrd="0" parTransId="{073D8307-4250-4E48-BB5A-DDFFAAB0CF6B}" sibTransId="{0644E43E-8653-4258-A2A3-DEB8683EE8E4}"/>
    <dgm:cxn modelId="{0F75C1CE-3E75-4130-BBF1-FE35B7E31A35}" type="presOf" srcId="{486B03EA-6365-45AD-B5FA-C53BF958B679}" destId="{51329AA5-CB51-4C1A-999F-CEC789A672F2}" srcOrd="0" destOrd="0" presId="urn:microsoft.com/office/officeart/2005/8/layout/chevron2"/>
    <dgm:cxn modelId="{A56F1914-4F3D-409E-B3CB-230F83E111ED}" type="presParOf" srcId="{8862D7C5-27DA-4852-8F60-725848B7164A}" destId="{F5F7F93E-D773-4F75-A5C2-122FCE20CA70}" srcOrd="0" destOrd="0" presId="urn:microsoft.com/office/officeart/2005/8/layout/chevron2"/>
    <dgm:cxn modelId="{5A4F3A4F-6997-4D2B-B742-DE67A815AD00}" type="presParOf" srcId="{F5F7F93E-D773-4F75-A5C2-122FCE20CA70}" destId="{1D602A01-3B26-4474-8677-F73EAB953D9F}" srcOrd="0" destOrd="0" presId="urn:microsoft.com/office/officeart/2005/8/layout/chevron2"/>
    <dgm:cxn modelId="{D560C002-0877-452F-9EFD-DB2AB0F2AEB1}" type="presParOf" srcId="{F5F7F93E-D773-4F75-A5C2-122FCE20CA70}" destId="{FC11BBF0-6604-44B7-A8C9-09B02B2302C3}" srcOrd="1" destOrd="0" presId="urn:microsoft.com/office/officeart/2005/8/layout/chevron2"/>
    <dgm:cxn modelId="{7B11BB8C-9588-40D2-A289-7A524EE3CAA6}" type="presParOf" srcId="{8862D7C5-27DA-4852-8F60-725848B7164A}" destId="{73B0F953-273A-4C17-89C5-3174F893F5CA}" srcOrd="1" destOrd="0" presId="urn:microsoft.com/office/officeart/2005/8/layout/chevron2"/>
    <dgm:cxn modelId="{C8FB3AAA-1CB9-4479-8A09-EAF07A83DE75}" type="presParOf" srcId="{8862D7C5-27DA-4852-8F60-725848B7164A}" destId="{CB834B3F-FB93-4F34-B11E-4855284BBF0A}" srcOrd="2" destOrd="0" presId="urn:microsoft.com/office/officeart/2005/8/layout/chevron2"/>
    <dgm:cxn modelId="{C01CB476-4BC1-48B6-863E-E870F11897A7}" type="presParOf" srcId="{CB834B3F-FB93-4F34-B11E-4855284BBF0A}" destId="{F767DD88-BB13-4CD8-A64B-38A0E6949FED}" srcOrd="0" destOrd="0" presId="urn:microsoft.com/office/officeart/2005/8/layout/chevron2"/>
    <dgm:cxn modelId="{A4315CBD-8A51-4296-8816-2E2F5DA27487}" type="presParOf" srcId="{CB834B3F-FB93-4F34-B11E-4855284BBF0A}" destId="{E81227CB-AC55-4D11-BD96-1AFA40B9948E}" srcOrd="1" destOrd="0" presId="urn:microsoft.com/office/officeart/2005/8/layout/chevron2"/>
    <dgm:cxn modelId="{93B6C11C-C70A-4133-96DF-E2E6037B468C}" type="presParOf" srcId="{8862D7C5-27DA-4852-8F60-725848B7164A}" destId="{4722D8E7-EF07-4587-B0DA-F4446D8204D8}" srcOrd="3" destOrd="0" presId="urn:microsoft.com/office/officeart/2005/8/layout/chevron2"/>
    <dgm:cxn modelId="{D669A4D2-96AF-48D4-A157-1D16865B19EC}" type="presParOf" srcId="{8862D7C5-27DA-4852-8F60-725848B7164A}" destId="{6B62A3AD-5086-452D-B58E-17FDC51AA4E9}" srcOrd="4" destOrd="0" presId="urn:microsoft.com/office/officeart/2005/8/layout/chevron2"/>
    <dgm:cxn modelId="{93790934-8D3A-490A-AB13-04F9E64F6BBD}" type="presParOf" srcId="{6B62A3AD-5086-452D-B58E-17FDC51AA4E9}" destId="{0A82EDDE-8745-4C55-8730-094C43ECE7EE}" srcOrd="0" destOrd="0" presId="urn:microsoft.com/office/officeart/2005/8/layout/chevron2"/>
    <dgm:cxn modelId="{EDE36109-B825-46DB-9EBB-520B503F0A24}" type="presParOf" srcId="{6B62A3AD-5086-452D-B58E-17FDC51AA4E9}" destId="{9CA3041F-3C6E-4D9D-B2F6-DB9CEE9E09BC}" srcOrd="1" destOrd="0" presId="urn:microsoft.com/office/officeart/2005/8/layout/chevron2"/>
    <dgm:cxn modelId="{527EBCA9-258F-4A75-95A1-F20E8E81B8EE}" type="presParOf" srcId="{8862D7C5-27DA-4852-8F60-725848B7164A}" destId="{84FB173A-F3F1-4741-B95A-8984A12CB316}" srcOrd="5" destOrd="0" presId="urn:microsoft.com/office/officeart/2005/8/layout/chevron2"/>
    <dgm:cxn modelId="{0919578E-48BF-47EF-B3D0-95764C1A9A96}" type="presParOf" srcId="{8862D7C5-27DA-4852-8F60-725848B7164A}" destId="{5583A4E9-7DD0-404A-A082-F10F8827D78F}" srcOrd="6" destOrd="0" presId="urn:microsoft.com/office/officeart/2005/8/layout/chevron2"/>
    <dgm:cxn modelId="{D9D86B3C-BC37-4907-92A5-A396FCEED055}" type="presParOf" srcId="{5583A4E9-7DD0-404A-A082-F10F8827D78F}" destId="{51329AA5-CB51-4C1A-999F-CEC789A672F2}" srcOrd="0" destOrd="0" presId="urn:microsoft.com/office/officeart/2005/8/layout/chevron2"/>
    <dgm:cxn modelId="{E2B490FA-78CC-4DC9-A7D0-266416F52972}" type="presParOf" srcId="{5583A4E9-7DD0-404A-A082-F10F8827D78F}" destId="{C9D263A3-C99E-4438-85AB-85AF816EFE46}" srcOrd="1" destOrd="0" presId="urn:microsoft.com/office/officeart/2005/8/layout/chevron2"/>
    <dgm:cxn modelId="{91C341DD-117A-4853-A766-CA4F12DF03F4}" type="presParOf" srcId="{8862D7C5-27DA-4852-8F60-725848B7164A}" destId="{3B633E01-92AF-4914-AEBE-7B8871B4A33F}" srcOrd="7" destOrd="0" presId="urn:microsoft.com/office/officeart/2005/8/layout/chevron2"/>
    <dgm:cxn modelId="{319C00E7-58E7-431C-8DFD-1ACC29E3BE14}" type="presParOf" srcId="{8862D7C5-27DA-4852-8F60-725848B7164A}" destId="{F4AC782A-6896-4E60-B55F-ED72E349A46D}" srcOrd="8" destOrd="0" presId="urn:microsoft.com/office/officeart/2005/8/layout/chevron2"/>
    <dgm:cxn modelId="{5F036B70-7019-4661-B43C-1262B6F38BD0}" type="presParOf" srcId="{F4AC782A-6896-4E60-B55F-ED72E349A46D}" destId="{CECE78DA-CC5B-4482-8A95-8E00F9FA3A9C}" srcOrd="0" destOrd="0" presId="urn:microsoft.com/office/officeart/2005/8/layout/chevron2"/>
    <dgm:cxn modelId="{805D3DFA-F27B-4E85-96F6-15998A9A1358}" type="presParOf" srcId="{F4AC782A-6896-4E60-B55F-ED72E349A46D}" destId="{C8040E8F-D2ED-44D8-9D4F-4C89F99B7BFB}" srcOrd="1" destOrd="0" presId="urn:microsoft.com/office/officeart/2005/8/layout/chevron2"/>
    <dgm:cxn modelId="{BB0576FB-B441-46A5-995B-5562A5D69D97}" type="presParOf" srcId="{8862D7C5-27DA-4852-8F60-725848B7164A}" destId="{3FE0EAA8-E0E5-4721-88CE-68B72EB9FF99}" srcOrd="9" destOrd="0" presId="urn:microsoft.com/office/officeart/2005/8/layout/chevron2"/>
    <dgm:cxn modelId="{22CF7677-0F95-409E-9E6C-3D6858BCE80A}" type="presParOf" srcId="{8862D7C5-27DA-4852-8F60-725848B7164A}" destId="{9B190DAE-A76F-4052-A505-1D0ED3A2A627}" srcOrd="10" destOrd="0" presId="urn:microsoft.com/office/officeart/2005/8/layout/chevron2"/>
    <dgm:cxn modelId="{0956B083-E347-48EA-A85A-10F411815589}" type="presParOf" srcId="{9B190DAE-A76F-4052-A505-1D0ED3A2A627}" destId="{23F2F2B7-34AD-49FD-A7CC-A942A428F3D9}" srcOrd="0" destOrd="0" presId="urn:microsoft.com/office/officeart/2005/8/layout/chevron2"/>
    <dgm:cxn modelId="{50989D37-B3A3-4D54-ACD6-6BFBC6B6C9CA}" type="presParOf" srcId="{9B190DAE-A76F-4052-A505-1D0ED3A2A627}" destId="{CC99F73B-37A4-46E6-87E3-56E4B884B95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C7649A-37CB-42CC-B715-04A61B9986CD}" type="doc">
      <dgm:prSet loTypeId="urn:microsoft.com/office/officeart/2005/8/layout/chevron2" loCatId="list" qsTypeId="urn:microsoft.com/office/officeart/2005/8/quickstyle/simple1#2" qsCatId="simple" csTypeId="urn:microsoft.com/office/officeart/2005/8/colors/accent3_5" csCatId="accent3" phldr="1"/>
      <dgm:spPr/>
      <dgm:t>
        <a:bodyPr/>
        <a:lstStyle/>
        <a:p>
          <a:endParaRPr lang="ru-RU"/>
        </a:p>
      </dgm:t>
    </dgm:pt>
    <dgm:pt modelId="{D0575263-3B44-4821-8DD6-88699A6F55F2}">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7</a:t>
          </a:r>
          <a:endParaRPr lang="ru-RU" sz="2100" dirty="0"/>
        </a:p>
      </dgm:t>
    </dgm:pt>
    <dgm:pt modelId="{9BB5B42A-D498-45C5-AFDB-CC06A0AE5968}" type="parTrans" cxnId="{C30448C7-B5B7-40D0-B4C8-A36E86018C88}">
      <dgm:prSet/>
      <dgm:spPr/>
      <dgm:t>
        <a:bodyPr/>
        <a:lstStyle/>
        <a:p>
          <a:endParaRPr lang="ru-RU"/>
        </a:p>
      </dgm:t>
    </dgm:pt>
    <dgm:pt modelId="{0DE0B660-07AD-4561-BA81-BB8AABAB66FD}" type="sibTrans" cxnId="{C30448C7-B5B7-40D0-B4C8-A36E86018C88}">
      <dgm:prSet/>
      <dgm:spPr/>
      <dgm:t>
        <a:bodyPr/>
        <a:lstStyle/>
        <a:p>
          <a:endParaRPr lang="ru-RU"/>
        </a:p>
      </dgm:t>
    </dgm:pt>
    <dgm:pt modelId="{E13C5F34-CFB0-4D70-9207-D4D57F42E749}">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700" dirty="0" smtClean="0">
              <a:latin typeface="Times New Roman" panose="02020603050405020304" pitchFamily="18" charset="0"/>
              <a:cs typeface="Times New Roman" panose="02020603050405020304" pitchFamily="18" charset="0"/>
            </a:rPr>
            <a:t>тары, проданной с товаром, на которую установлены залоговые цены </a:t>
          </a:r>
          <a:r>
            <a:rPr lang="en-US" sz="1700" dirty="0" smtClean="0">
              <a:latin typeface="Times New Roman" panose="02020603050405020304" pitchFamily="18" charset="0"/>
              <a:cs typeface="Times New Roman" panose="02020603050405020304" pitchFamily="18" charset="0"/>
            </a:rPr>
            <a:t/>
          </a:r>
          <a:br>
            <a:rPr lang="en-US" sz="1700" dirty="0" smtClean="0">
              <a:latin typeface="Times New Roman" panose="02020603050405020304" pitchFamily="18" charset="0"/>
              <a:cs typeface="Times New Roman" panose="02020603050405020304" pitchFamily="18" charset="0"/>
            </a:rPr>
          </a:br>
          <a:r>
            <a:rPr lang="ru-RU" sz="1700" dirty="0" smtClean="0">
              <a:latin typeface="Times New Roman" panose="02020603050405020304" pitchFamily="18" charset="0"/>
              <a:cs typeface="Times New Roman" panose="02020603050405020304" pitchFamily="18" charset="0"/>
            </a:rPr>
            <a:t>в случае ее возврата</a:t>
          </a:r>
          <a:endParaRPr lang="ru-RU" sz="1700" dirty="0">
            <a:latin typeface="Times New Roman" panose="02020603050405020304" pitchFamily="18" charset="0"/>
            <a:cs typeface="Times New Roman" panose="02020603050405020304" pitchFamily="18" charset="0"/>
          </a:endParaRPr>
        </a:p>
      </dgm:t>
    </dgm:pt>
    <dgm:pt modelId="{E5F838B2-A80B-45DA-8ACF-8118DCD16422}" type="parTrans" cxnId="{D57FB4EA-C0EE-477C-AA72-85B6BE4BB2E5}">
      <dgm:prSet/>
      <dgm:spPr/>
      <dgm:t>
        <a:bodyPr/>
        <a:lstStyle/>
        <a:p>
          <a:endParaRPr lang="ru-RU"/>
        </a:p>
      </dgm:t>
    </dgm:pt>
    <dgm:pt modelId="{01AF6500-0D42-4121-96ED-FB8EF618F16B}" type="sibTrans" cxnId="{D57FB4EA-C0EE-477C-AA72-85B6BE4BB2E5}">
      <dgm:prSet/>
      <dgm:spPr/>
      <dgm:t>
        <a:bodyPr/>
        <a:lstStyle/>
        <a:p>
          <a:endParaRPr lang="ru-RU"/>
        </a:p>
      </dgm:t>
    </dgm:pt>
    <dgm:pt modelId="{6661928F-EFB7-44C9-AF51-753BABC4E847}">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700" dirty="0" smtClean="0">
              <a:latin typeface="Times New Roman" panose="02020603050405020304" pitchFamily="18" charset="0"/>
              <a:cs typeface="Times New Roman" panose="02020603050405020304" pitchFamily="18" charset="0"/>
            </a:rPr>
            <a:t>оборудования, приобретенного подрядчиком для монтажа и установки на объекте в рамках договора строительного подряда</a:t>
          </a:r>
          <a:endParaRPr lang="ru-RU" sz="1700" dirty="0">
            <a:latin typeface="Times New Roman" panose="02020603050405020304" pitchFamily="18" charset="0"/>
            <a:cs typeface="Times New Roman" panose="02020603050405020304" pitchFamily="18" charset="0"/>
          </a:endParaRPr>
        </a:p>
      </dgm:t>
    </dgm:pt>
    <dgm:pt modelId="{7C0A5C6E-EDCE-4DD9-9A76-5424E570C929}" type="parTrans" cxnId="{C7294248-07C1-499D-88B3-3078CFA86E7C}">
      <dgm:prSet/>
      <dgm:spPr/>
      <dgm:t>
        <a:bodyPr/>
        <a:lstStyle/>
        <a:p>
          <a:endParaRPr lang="ru-RU"/>
        </a:p>
      </dgm:t>
    </dgm:pt>
    <dgm:pt modelId="{0AA27780-000E-49A0-BA19-C6D2584873CE}" type="sibTrans" cxnId="{C7294248-07C1-499D-88B3-3078CFA86E7C}">
      <dgm:prSet/>
      <dgm:spPr/>
      <dgm:t>
        <a:bodyPr/>
        <a:lstStyle/>
        <a:p>
          <a:endParaRPr lang="ru-RU"/>
        </a:p>
      </dgm:t>
    </dgm:pt>
    <dgm:pt modelId="{D0FC40F4-B44A-4825-A791-157FC1444C6E}">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9</a:t>
          </a:r>
          <a:endParaRPr lang="ru-RU" sz="2100" dirty="0"/>
        </a:p>
      </dgm:t>
    </dgm:pt>
    <dgm:pt modelId="{0A2777C7-18D4-4FB9-A4B8-BC370C4813E7}" type="parTrans" cxnId="{06CE08CA-D56C-4ABF-A7F0-9E4959EE62A5}">
      <dgm:prSet/>
      <dgm:spPr/>
      <dgm:t>
        <a:bodyPr/>
        <a:lstStyle/>
        <a:p>
          <a:endParaRPr lang="ru-RU"/>
        </a:p>
      </dgm:t>
    </dgm:pt>
    <dgm:pt modelId="{91936BDE-AD7C-4A8A-925B-2011A3296E71}" type="sibTrans" cxnId="{06CE08CA-D56C-4ABF-A7F0-9E4959EE62A5}">
      <dgm:prSet/>
      <dgm:spPr/>
      <dgm:t>
        <a:bodyPr/>
        <a:lstStyle/>
        <a:p>
          <a:endParaRPr lang="ru-RU"/>
        </a:p>
      </dgm:t>
    </dgm:pt>
    <dgm:pt modelId="{841A1F3A-5820-4621-A86D-C1AA06AEE38B}">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r>
            <a:rPr lang="ru-RU" sz="1700" dirty="0" smtClean="0">
              <a:latin typeface="Times New Roman" panose="02020603050405020304" pitchFamily="18" charset="0"/>
              <a:cs typeface="Times New Roman" panose="02020603050405020304" pitchFamily="18" charset="0"/>
            </a:rPr>
            <a:t>товаров, реализованных физическими лицами</a:t>
          </a:r>
          <a:endParaRPr lang="ru-RU" sz="1700" dirty="0"/>
        </a:p>
      </dgm:t>
    </dgm:pt>
    <dgm:pt modelId="{73C1A79C-A3B3-43D2-8C61-0C29926A264C}" type="parTrans" cxnId="{A8EC124A-E97B-4DF6-85D4-98545BF79E8C}">
      <dgm:prSet/>
      <dgm:spPr/>
      <dgm:t>
        <a:bodyPr/>
        <a:lstStyle/>
        <a:p>
          <a:endParaRPr lang="ru-RU"/>
        </a:p>
      </dgm:t>
    </dgm:pt>
    <dgm:pt modelId="{97B2900A-7583-43D3-82E0-7DDE8040DB18}" type="sibTrans" cxnId="{A8EC124A-E97B-4DF6-85D4-98545BF79E8C}">
      <dgm:prSet/>
      <dgm:spPr/>
      <dgm:t>
        <a:bodyPr/>
        <a:lstStyle/>
        <a:p>
          <a:endParaRPr lang="ru-RU"/>
        </a:p>
      </dgm:t>
    </dgm:pt>
    <dgm:pt modelId="{486B03EA-6365-45AD-B5FA-C53BF958B679}">
      <dgm:prSet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10</a:t>
          </a:r>
          <a:endParaRPr lang="ru-RU" sz="2100" dirty="0"/>
        </a:p>
      </dgm:t>
    </dgm:pt>
    <dgm:pt modelId="{073D8307-4250-4E48-BB5A-DDFFAAB0CF6B}" type="parTrans" cxnId="{886B2E21-D23F-440F-889E-0B7C0BE97AA9}">
      <dgm:prSet/>
      <dgm:spPr/>
      <dgm:t>
        <a:bodyPr/>
        <a:lstStyle/>
        <a:p>
          <a:endParaRPr lang="ru-RU"/>
        </a:p>
      </dgm:t>
    </dgm:pt>
    <dgm:pt modelId="{0644E43E-8653-4258-A2A3-DEB8683EE8E4}" type="sibTrans" cxnId="{886B2E21-D23F-440F-889E-0B7C0BE97AA9}">
      <dgm:prSet/>
      <dgm:spPr/>
      <dgm:t>
        <a:bodyPr/>
        <a:lstStyle/>
        <a:p>
          <a:endParaRPr lang="ru-RU"/>
        </a:p>
      </dgm:t>
    </dgm:pt>
    <dgm:pt modelId="{E40C5AC3-41EC-4D67-B770-2290ACD35830}">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8</a:t>
          </a:r>
          <a:endParaRPr lang="ru-RU" sz="2100" dirty="0"/>
        </a:p>
      </dgm:t>
    </dgm:pt>
    <dgm:pt modelId="{B3BDB8C4-7739-4286-9795-6C8A0DBF7409}" type="sibTrans" cxnId="{1863A2B1-86FE-4CF5-895B-744E0E24C2EA}">
      <dgm:prSet/>
      <dgm:spPr/>
      <dgm:t>
        <a:bodyPr/>
        <a:lstStyle/>
        <a:p>
          <a:endParaRPr lang="ru-RU"/>
        </a:p>
      </dgm:t>
    </dgm:pt>
    <dgm:pt modelId="{0B8E109C-2C93-479E-829F-15DDD23D84B1}" type="parTrans" cxnId="{1863A2B1-86FE-4CF5-895B-744E0E24C2EA}">
      <dgm:prSet/>
      <dgm:spPr/>
      <dgm:t>
        <a:bodyPr/>
        <a:lstStyle/>
        <a:p>
          <a:endParaRPr lang="ru-RU"/>
        </a:p>
      </dgm:t>
    </dgm:pt>
    <dgm:pt modelId="{5633B139-6517-4189-A7FC-2EBE285E86EB}">
      <dgm:prSet custT="1">
        <dgm:style>
          <a:lnRef idx="1">
            <a:schemeClr val="accent5"/>
          </a:lnRef>
          <a:fillRef idx="2">
            <a:schemeClr val="accent5"/>
          </a:fillRef>
          <a:effectRef idx="1">
            <a:schemeClr val="accent5"/>
          </a:effectRef>
          <a:fontRef idx="minor">
            <a:schemeClr val="dk1"/>
          </a:fontRef>
        </dgm:style>
      </dgm:prSet>
      <dgm:spPr/>
      <dgm:t>
        <a:bodyPr/>
        <a:lstStyle/>
        <a:p>
          <a:r>
            <a:rPr lang="ru-RU" sz="2100" dirty="0" smtClean="0"/>
            <a:t>11</a:t>
          </a:r>
          <a:endParaRPr lang="ru-RU" sz="2100" dirty="0"/>
        </a:p>
      </dgm:t>
    </dgm:pt>
    <dgm:pt modelId="{0990DB01-7867-4FA1-8B0A-6F438D05B693}" type="parTrans" cxnId="{072E3276-BE82-43B3-AB42-0BE6331C4A42}">
      <dgm:prSet/>
      <dgm:spPr/>
      <dgm:t>
        <a:bodyPr/>
        <a:lstStyle/>
        <a:p>
          <a:endParaRPr lang="ru-RU"/>
        </a:p>
      </dgm:t>
    </dgm:pt>
    <dgm:pt modelId="{F1F8F95E-FA10-4893-B350-A31E5A73945D}" type="sibTrans" cxnId="{072E3276-BE82-43B3-AB42-0BE6331C4A42}">
      <dgm:prSet/>
      <dgm:spPr/>
      <dgm:t>
        <a:bodyPr/>
        <a:lstStyle/>
        <a:p>
          <a:endParaRPr lang="ru-RU"/>
        </a:p>
      </dgm:t>
    </dgm:pt>
    <dgm:pt modelId="{621819C9-4223-4717-99FD-24A0DF1E34D3}">
      <dgm:prSet custT="1">
        <dgm:style>
          <a:lnRef idx="2">
            <a:schemeClr val="accent5"/>
          </a:lnRef>
          <a:fillRef idx="1">
            <a:schemeClr val="lt1"/>
          </a:fillRef>
          <a:effectRef idx="0">
            <a:schemeClr val="accent5"/>
          </a:effectRef>
          <a:fontRef idx="minor">
            <a:schemeClr val="dk1"/>
          </a:fontRef>
        </dgm:style>
      </dgm:prSet>
      <dgm:spPr/>
      <dgm:t>
        <a:bodyPr/>
        <a:lstStyle/>
        <a:p>
          <a:pPr algn="just"/>
          <a:r>
            <a:rPr lang="ru-RU" sz="1700" dirty="0" smtClean="0">
              <a:latin typeface="Times New Roman" panose="02020603050405020304" pitchFamily="18" charset="0"/>
              <a:cs typeface="Times New Roman" panose="02020603050405020304" pitchFamily="18" charset="0"/>
            </a:rPr>
            <a:t>услуг в размере вознаграждения от торговой посреднической деятельности</a:t>
          </a:r>
          <a:endParaRPr lang="ru-RU" sz="1700" dirty="0">
            <a:latin typeface="Times New Roman" panose="02020603050405020304" pitchFamily="18" charset="0"/>
            <a:cs typeface="Times New Roman" panose="02020603050405020304" pitchFamily="18" charset="0"/>
          </a:endParaRPr>
        </a:p>
      </dgm:t>
    </dgm:pt>
    <dgm:pt modelId="{97DBD6DF-BA9A-4461-9091-9796FCF8239D}" type="parTrans" cxnId="{84329EE5-3CF0-4526-BAF7-8D1C418575FB}">
      <dgm:prSet/>
      <dgm:spPr/>
      <dgm:t>
        <a:bodyPr/>
        <a:lstStyle/>
        <a:p>
          <a:endParaRPr lang="ru-RU"/>
        </a:p>
      </dgm:t>
    </dgm:pt>
    <dgm:pt modelId="{61CC8E76-AA84-4A03-885B-59EDA2EBDB7D}" type="sibTrans" cxnId="{84329EE5-3CF0-4526-BAF7-8D1C418575FB}">
      <dgm:prSet/>
      <dgm:spPr/>
      <dgm:t>
        <a:bodyPr/>
        <a:lstStyle/>
        <a:p>
          <a:endParaRPr lang="ru-RU"/>
        </a:p>
      </dgm:t>
    </dgm:pt>
    <dgm:pt modelId="{67B703C6-1A07-49B5-B5E4-59367C098537}">
      <dgm:prSet custT="1"/>
      <dgm:spPr/>
      <dgm:t>
        <a:bodyPr/>
        <a:lstStyle/>
        <a:p>
          <a:endParaRPr lang="ru-RU" sz="1700" dirty="0" smtClean="0">
            <a:latin typeface="Times New Roman" panose="02020603050405020304" pitchFamily="18" charset="0"/>
            <a:cs typeface="Times New Roman" panose="02020603050405020304" pitchFamily="18" charset="0"/>
          </a:endParaRPr>
        </a:p>
      </dgm:t>
    </dgm:pt>
    <dgm:pt modelId="{B84B44D4-629B-48E3-9E2B-67123A5EF103}" type="parTrans" cxnId="{9BEE1142-ABA7-4C5A-A184-1CF33CB93493}">
      <dgm:prSet/>
      <dgm:spPr/>
      <dgm:t>
        <a:bodyPr/>
        <a:lstStyle/>
        <a:p>
          <a:endParaRPr lang="ru-RU"/>
        </a:p>
      </dgm:t>
    </dgm:pt>
    <dgm:pt modelId="{CA298F03-7FAA-4F67-A75C-CC6A00B4F7CA}" type="sibTrans" cxnId="{9BEE1142-ABA7-4C5A-A184-1CF33CB93493}">
      <dgm:prSet/>
      <dgm:spPr/>
      <dgm:t>
        <a:bodyPr/>
        <a:lstStyle/>
        <a:p>
          <a:endParaRPr lang="ru-RU"/>
        </a:p>
      </dgm:t>
    </dgm:pt>
    <dgm:pt modelId="{1792C445-5181-42CA-A97E-BF89C4D224AF}">
      <dgm:prSet phldrT="[Текст]" custT="1">
        <dgm:style>
          <a:lnRef idx="2">
            <a:schemeClr val="accent5"/>
          </a:lnRef>
          <a:fillRef idx="1">
            <a:schemeClr val="lt1"/>
          </a:fillRef>
          <a:effectRef idx="0">
            <a:schemeClr val="accent5"/>
          </a:effectRef>
          <a:fontRef idx="minor">
            <a:schemeClr val="dk1"/>
          </a:fontRef>
        </dgm:style>
      </dgm:prSet>
      <dgm:spPr/>
      <dgm:t>
        <a:bodyPr/>
        <a:lstStyle/>
        <a:p>
          <a:pPr algn="just"/>
          <a:endParaRPr lang="ru-RU" sz="1700" dirty="0">
            <a:latin typeface="Times New Roman" panose="02020603050405020304" pitchFamily="18" charset="0"/>
            <a:cs typeface="Times New Roman" panose="02020603050405020304" pitchFamily="18" charset="0"/>
          </a:endParaRPr>
        </a:p>
      </dgm:t>
    </dgm:pt>
    <dgm:pt modelId="{A02BFAED-22C6-41CD-BFFE-334DC98C93AB}" type="parTrans" cxnId="{51368A91-CDE4-4271-BC0F-48392A3B0C00}">
      <dgm:prSet/>
      <dgm:spPr/>
      <dgm:t>
        <a:bodyPr/>
        <a:lstStyle/>
        <a:p>
          <a:endParaRPr lang="ru-RU"/>
        </a:p>
      </dgm:t>
    </dgm:pt>
    <dgm:pt modelId="{4F94DF93-C881-422B-B861-99F491BCC038}" type="sibTrans" cxnId="{51368A91-CDE4-4271-BC0F-48392A3B0C00}">
      <dgm:prSet/>
      <dgm:spPr/>
      <dgm:t>
        <a:bodyPr/>
        <a:lstStyle/>
        <a:p>
          <a:endParaRPr lang="ru-RU"/>
        </a:p>
      </dgm:t>
    </dgm:pt>
    <dgm:pt modelId="{E1EC5FCE-E9A7-49C7-82E5-BEC17B9FB4AD}">
      <dgm:prSet custT="1">
        <dgm:style>
          <a:lnRef idx="2">
            <a:schemeClr val="accent5"/>
          </a:lnRef>
          <a:fillRef idx="1">
            <a:schemeClr val="lt1"/>
          </a:fillRef>
          <a:effectRef idx="0">
            <a:schemeClr val="accent5"/>
          </a:effectRef>
          <a:fontRef idx="minor">
            <a:schemeClr val="dk1"/>
          </a:fontRef>
        </dgm:style>
      </dgm:prSet>
      <dgm:spPr/>
      <dgm:t>
        <a:bodyPr/>
        <a:lstStyle/>
        <a:p>
          <a:pPr algn="just"/>
          <a:r>
            <a:rPr lang="ru-RU" sz="1700" dirty="0" smtClean="0">
              <a:latin typeface="Times New Roman" panose="02020603050405020304" pitchFamily="18" charset="0"/>
              <a:cs typeface="Times New Roman" panose="02020603050405020304" pitchFamily="18" charset="0"/>
            </a:rPr>
            <a:t>товаров, отгруженных в отчетном году и возвращенных покупателем (комиссионером).Стоимость товаров, отгруженных в предыдущем году и возвращенных покупателем (комиссионером) в отчетном году, из объема оптового товарооборота отчетного года не исключается.</a:t>
          </a:r>
          <a:endParaRPr lang="ru-RU" sz="1700" dirty="0">
            <a:latin typeface="Times New Roman" panose="02020603050405020304" pitchFamily="18" charset="0"/>
            <a:cs typeface="Times New Roman" panose="02020603050405020304" pitchFamily="18" charset="0"/>
          </a:endParaRPr>
        </a:p>
      </dgm:t>
    </dgm:pt>
    <dgm:pt modelId="{E1D0FB4E-816A-4147-9167-CB2F885DD158}" type="sibTrans" cxnId="{48960B57-7342-4AB0-8090-9891E9AFA2CC}">
      <dgm:prSet/>
      <dgm:spPr/>
      <dgm:t>
        <a:bodyPr/>
        <a:lstStyle/>
        <a:p>
          <a:endParaRPr lang="ru-RU"/>
        </a:p>
      </dgm:t>
    </dgm:pt>
    <dgm:pt modelId="{849377C9-24C0-47E0-97C5-C09D7D786035}" type="parTrans" cxnId="{48960B57-7342-4AB0-8090-9891E9AFA2CC}">
      <dgm:prSet/>
      <dgm:spPr/>
      <dgm:t>
        <a:bodyPr/>
        <a:lstStyle/>
        <a:p>
          <a:endParaRPr lang="ru-RU"/>
        </a:p>
      </dgm:t>
    </dgm:pt>
    <dgm:pt modelId="{8862D7C5-27DA-4852-8F60-725848B7164A}" type="pres">
      <dgm:prSet presAssocID="{6AC7649A-37CB-42CC-B715-04A61B9986CD}" presName="linearFlow" presStyleCnt="0">
        <dgm:presLayoutVars>
          <dgm:dir/>
          <dgm:animLvl val="lvl"/>
          <dgm:resizeHandles val="exact"/>
        </dgm:presLayoutVars>
      </dgm:prSet>
      <dgm:spPr/>
      <dgm:t>
        <a:bodyPr/>
        <a:lstStyle/>
        <a:p>
          <a:endParaRPr lang="ru-RU"/>
        </a:p>
      </dgm:t>
    </dgm:pt>
    <dgm:pt modelId="{F5F7F93E-D773-4F75-A5C2-122FCE20CA70}" type="pres">
      <dgm:prSet presAssocID="{D0575263-3B44-4821-8DD6-88699A6F55F2}" presName="composite" presStyleCnt="0"/>
      <dgm:spPr/>
      <dgm:t>
        <a:bodyPr/>
        <a:lstStyle/>
        <a:p>
          <a:endParaRPr lang="ru-RU"/>
        </a:p>
      </dgm:t>
    </dgm:pt>
    <dgm:pt modelId="{1D602A01-3B26-4474-8677-F73EAB953D9F}" type="pres">
      <dgm:prSet presAssocID="{D0575263-3B44-4821-8DD6-88699A6F55F2}" presName="parentText" presStyleLbl="alignNode1" presStyleIdx="0" presStyleCnt="5">
        <dgm:presLayoutVars>
          <dgm:chMax val="1"/>
          <dgm:bulletEnabled val="1"/>
        </dgm:presLayoutVars>
      </dgm:prSet>
      <dgm:spPr/>
      <dgm:t>
        <a:bodyPr/>
        <a:lstStyle/>
        <a:p>
          <a:endParaRPr lang="ru-RU"/>
        </a:p>
      </dgm:t>
    </dgm:pt>
    <dgm:pt modelId="{FC11BBF0-6604-44B7-A8C9-09B02B2302C3}" type="pres">
      <dgm:prSet presAssocID="{D0575263-3B44-4821-8DD6-88699A6F55F2}" presName="descendantText" presStyleLbl="alignAcc1" presStyleIdx="0" presStyleCnt="5" custLinFactNeighborX="2322" custLinFactNeighborY="-6">
        <dgm:presLayoutVars>
          <dgm:bulletEnabled val="1"/>
        </dgm:presLayoutVars>
      </dgm:prSet>
      <dgm:spPr/>
      <dgm:t>
        <a:bodyPr/>
        <a:lstStyle/>
        <a:p>
          <a:endParaRPr lang="ru-RU"/>
        </a:p>
      </dgm:t>
    </dgm:pt>
    <dgm:pt modelId="{73B0F953-273A-4C17-89C5-3174F893F5CA}" type="pres">
      <dgm:prSet presAssocID="{0DE0B660-07AD-4561-BA81-BB8AABAB66FD}" presName="sp" presStyleCnt="0"/>
      <dgm:spPr/>
      <dgm:t>
        <a:bodyPr/>
        <a:lstStyle/>
        <a:p>
          <a:endParaRPr lang="ru-RU"/>
        </a:p>
      </dgm:t>
    </dgm:pt>
    <dgm:pt modelId="{CB834B3F-FB93-4F34-B11E-4855284BBF0A}" type="pres">
      <dgm:prSet presAssocID="{E40C5AC3-41EC-4D67-B770-2290ACD35830}" presName="composite" presStyleCnt="0"/>
      <dgm:spPr/>
      <dgm:t>
        <a:bodyPr/>
        <a:lstStyle/>
        <a:p>
          <a:endParaRPr lang="ru-RU"/>
        </a:p>
      </dgm:t>
    </dgm:pt>
    <dgm:pt modelId="{F767DD88-BB13-4CD8-A64B-38A0E6949FED}" type="pres">
      <dgm:prSet presAssocID="{E40C5AC3-41EC-4D67-B770-2290ACD35830}" presName="parentText" presStyleLbl="alignNode1" presStyleIdx="1" presStyleCnt="5">
        <dgm:presLayoutVars>
          <dgm:chMax val="1"/>
          <dgm:bulletEnabled val="1"/>
        </dgm:presLayoutVars>
      </dgm:prSet>
      <dgm:spPr/>
      <dgm:t>
        <a:bodyPr/>
        <a:lstStyle/>
        <a:p>
          <a:endParaRPr lang="ru-RU"/>
        </a:p>
      </dgm:t>
    </dgm:pt>
    <dgm:pt modelId="{E81227CB-AC55-4D11-BD96-1AFA40B9948E}" type="pres">
      <dgm:prSet presAssocID="{E40C5AC3-41EC-4D67-B770-2290ACD35830}" presName="descendantText" presStyleLbl="alignAcc1" presStyleIdx="1" presStyleCnt="5">
        <dgm:presLayoutVars>
          <dgm:bulletEnabled val="1"/>
        </dgm:presLayoutVars>
      </dgm:prSet>
      <dgm:spPr/>
      <dgm:t>
        <a:bodyPr/>
        <a:lstStyle/>
        <a:p>
          <a:endParaRPr lang="ru-RU"/>
        </a:p>
      </dgm:t>
    </dgm:pt>
    <dgm:pt modelId="{4722D8E7-EF07-4587-B0DA-F4446D8204D8}" type="pres">
      <dgm:prSet presAssocID="{B3BDB8C4-7739-4286-9795-6C8A0DBF7409}" presName="sp" presStyleCnt="0"/>
      <dgm:spPr/>
      <dgm:t>
        <a:bodyPr/>
        <a:lstStyle/>
        <a:p>
          <a:endParaRPr lang="ru-RU"/>
        </a:p>
      </dgm:t>
    </dgm:pt>
    <dgm:pt modelId="{6B62A3AD-5086-452D-B58E-17FDC51AA4E9}" type="pres">
      <dgm:prSet presAssocID="{D0FC40F4-B44A-4825-A791-157FC1444C6E}" presName="composite" presStyleCnt="0"/>
      <dgm:spPr/>
      <dgm:t>
        <a:bodyPr/>
        <a:lstStyle/>
        <a:p>
          <a:endParaRPr lang="ru-RU"/>
        </a:p>
      </dgm:t>
    </dgm:pt>
    <dgm:pt modelId="{0A82EDDE-8745-4C55-8730-094C43ECE7EE}" type="pres">
      <dgm:prSet presAssocID="{D0FC40F4-B44A-4825-A791-157FC1444C6E}" presName="parentText" presStyleLbl="alignNode1" presStyleIdx="2" presStyleCnt="5" custLinFactNeighborX="0" custLinFactNeighborY="461">
        <dgm:presLayoutVars>
          <dgm:chMax val="1"/>
          <dgm:bulletEnabled val="1"/>
        </dgm:presLayoutVars>
      </dgm:prSet>
      <dgm:spPr/>
      <dgm:t>
        <a:bodyPr/>
        <a:lstStyle/>
        <a:p>
          <a:endParaRPr lang="ru-RU"/>
        </a:p>
      </dgm:t>
    </dgm:pt>
    <dgm:pt modelId="{9CA3041F-3C6E-4D9D-B2F6-DB9CEE9E09BC}" type="pres">
      <dgm:prSet presAssocID="{D0FC40F4-B44A-4825-A791-157FC1444C6E}" presName="descendantText" presStyleLbl="alignAcc1" presStyleIdx="2" presStyleCnt="5">
        <dgm:presLayoutVars>
          <dgm:bulletEnabled val="1"/>
        </dgm:presLayoutVars>
      </dgm:prSet>
      <dgm:spPr/>
      <dgm:t>
        <a:bodyPr/>
        <a:lstStyle/>
        <a:p>
          <a:endParaRPr lang="ru-RU"/>
        </a:p>
      </dgm:t>
    </dgm:pt>
    <dgm:pt modelId="{84FB173A-F3F1-4741-B95A-8984A12CB316}" type="pres">
      <dgm:prSet presAssocID="{91936BDE-AD7C-4A8A-925B-2011A3296E71}" presName="sp" presStyleCnt="0"/>
      <dgm:spPr/>
      <dgm:t>
        <a:bodyPr/>
        <a:lstStyle/>
        <a:p>
          <a:endParaRPr lang="ru-RU"/>
        </a:p>
      </dgm:t>
    </dgm:pt>
    <dgm:pt modelId="{5583A4E9-7DD0-404A-A082-F10F8827D78F}" type="pres">
      <dgm:prSet presAssocID="{486B03EA-6365-45AD-B5FA-C53BF958B679}" presName="composite" presStyleCnt="0"/>
      <dgm:spPr/>
      <dgm:t>
        <a:bodyPr/>
        <a:lstStyle/>
        <a:p>
          <a:endParaRPr lang="ru-RU"/>
        </a:p>
      </dgm:t>
    </dgm:pt>
    <dgm:pt modelId="{51329AA5-CB51-4C1A-999F-CEC789A672F2}" type="pres">
      <dgm:prSet presAssocID="{486B03EA-6365-45AD-B5FA-C53BF958B679}" presName="parentText" presStyleLbl="alignNode1" presStyleIdx="3" presStyleCnt="5" custLinFactNeighborX="0" custLinFactNeighborY="-15765">
        <dgm:presLayoutVars>
          <dgm:chMax val="1"/>
          <dgm:bulletEnabled val="1"/>
        </dgm:presLayoutVars>
      </dgm:prSet>
      <dgm:spPr/>
      <dgm:t>
        <a:bodyPr/>
        <a:lstStyle/>
        <a:p>
          <a:endParaRPr lang="ru-RU"/>
        </a:p>
      </dgm:t>
    </dgm:pt>
    <dgm:pt modelId="{C9D263A3-C99E-4438-85AB-85AF816EFE46}" type="pres">
      <dgm:prSet presAssocID="{486B03EA-6365-45AD-B5FA-C53BF958B679}" presName="descendantText" presStyleLbl="alignAcc1" presStyleIdx="3" presStyleCnt="5" custScaleY="142572">
        <dgm:presLayoutVars>
          <dgm:bulletEnabled val="1"/>
        </dgm:presLayoutVars>
      </dgm:prSet>
      <dgm:spPr/>
      <dgm:t>
        <a:bodyPr/>
        <a:lstStyle/>
        <a:p>
          <a:endParaRPr lang="ru-RU"/>
        </a:p>
      </dgm:t>
    </dgm:pt>
    <dgm:pt modelId="{9E45C7A9-1BE0-4051-BA03-4F0805BEFD51}" type="pres">
      <dgm:prSet presAssocID="{0644E43E-8653-4258-A2A3-DEB8683EE8E4}" presName="sp" presStyleCnt="0"/>
      <dgm:spPr/>
      <dgm:t>
        <a:bodyPr/>
        <a:lstStyle/>
        <a:p>
          <a:endParaRPr lang="ru-RU"/>
        </a:p>
      </dgm:t>
    </dgm:pt>
    <dgm:pt modelId="{1E701554-36F4-4FB8-94C3-0C83BE7C1568}" type="pres">
      <dgm:prSet presAssocID="{5633B139-6517-4189-A7FC-2EBE285E86EB}" presName="composite" presStyleCnt="0"/>
      <dgm:spPr/>
      <dgm:t>
        <a:bodyPr/>
        <a:lstStyle/>
        <a:p>
          <a:endParaRPr lang="ru-RU"/>
        </a:p>
      </dgm:t>
    </dgm:pt>
    <dgm:pt modelId="{A728CC92-6C6C-455C-B072-5939BD73E47D}" type="pres">
      <dgm:prSet presAssocID="{5633B139-6517-4189-A7FC-2EBE285E86EB}" presName="parentText" presStyleLbl="alignNode1" presStyleIdx="4" presStyleCnt="5" custLinFactNeighborX="0" custLinFactNeighborY="-1939">
        <dgm:presLayoutVars>
          <dgm:chMax val="1"/>
          <dgm:bulletEnabled val="1"/>
        </dgm:presLayoutVars>
      </dgm:prSet>
      <dgm:spPr/>
      <dgm:t>
        <a:bodyPr/>
        <a:lstStyle/>
        <a:p>
          <a:endParaRPr lang="ru-RU"/>
        </a:p>
      </dgm:t>
    </dgm:pt>
    <dgm:pt modelId="{F6D28C2D-7ED6-4D0A-8FA1-F08AA9A248D2}" type="pres">
      <dgm:prSet presAssocID="{5633B139-6517-4189-A7FC-2EBE285E86EB}" presName="descendantText" presStyleLbl="alignAcc1" presStyleIdx="4" presStyleCnt="5">
        <dgm:presLayoutVars>
          <dgm:bulletEnabled val="1"/>
        </dgm:presLayoutVars>
      </dgm:prSet>
      <dgm:spPr/>
      <dgm:t>
        <a:bodyPr/>
        <a:lstStyle/>
        <a:p>
          <a:endParaRPr lang="ru-RU"/>
        </a:p>
      </dgm:t>
    </dgm:pt>
  </dgm:ptLst>
  <dgm:cxnLst>
    <dgm:cxn modelId="{48960B57-7342-4AB0-8090-9891E9AFA2CC}" srcId="{486B03EA-6365-45AD-B5FA-C53BF958B679}" destId="{E1EC5FCE-E9A7-49C7-82E5-BEC17B9FB4AD}" srcOrd="0" destOrd="0" parTransId="{849377C9-24C0-47E0-97C5-C09D7D786035}" sibTransId="{E1D0FB4E-816A-4147-9167-CB2F885DD158}"/>
    <dgm:cxn modelId="{51368A91-CDE4-4271-BC0F-48392A3B0C00}" srcId="{D0575263-3B44-4821-8DD6-88699A6F55F2}" destId="{1792C445-5181-42CA-A97E-BF89C4D224AF}" srcOrd="0" destOrd="0" parTransId="{A02BFAED-22C6-41CD-BFFE-334DC98C93AB}" sibTransId="{4F94DF93-C881-422B-B861-99F491BCC038}"/>
    <dgm:cxn modelId="{69A019F4-4B99-42BC-8559-E838C2169511}" type="presOf" srcId="{6AC7649A-37CB-42CC-B715-04A61B9986CD}" destId="{8862D7C5-27DA-4852-8F60-725848B7164A}" srcOrd="0" destOrd="0" presId="urn:microsoft.com/office/officeart/2005/8/layout/chevron2"/>
    <dgm:cxn modelId="{A8EC124A-E97B-4DF6-85D4-98545BF79E8C}" srcId="{D0FC40F4-B44A-4825-A791-157FC1444C6E}" destId="{841A1F3A-5820-4621-A86D-C1AA06AEE38B}" srcOrd="0" destOrd="0" parTransId="{73C1A79C-A3B3-43D2-8C61-0C29926A264C}" sibTransId="{97B2900A-7583-43D3-82E0-7DDE8040DB18}"/>
    <dgm:cxn modelId="{A11061A4-662B-440D-8620-0F1D6ABC9059}" type="presOf" srcId="{D0575263-3B44-4821-8DD6-88699A6F55F2}" destId="{1D602A01-3B26-4474-8677-F73EAB953D9F}" srcOrd="0" destOrd="0" presId="urn:microsoft.com/office/officeart/2005/8/layout/chevron2"/>
    <dgm:cxn modelId="{C7294248-07C1-499D-88B3-3078CFA86E7C}" srcId="{E40C5AC3-41EC-4D67-B770-2290ACD35830}" destId="{6661928F-EFB7-44C9-AF51-753BABC4E847}" srcOrd="0" destOrd="0" parTransId="{7C0A5C6E-EDCE-4DD9-9A76-5424E570C929}" sibTransId="{0AA27780-000E-49A0-BA19-C6D2584873CE}"/>
    <dgm:cxn modelId="{06CE08CA-D56C-4ABF-A7F0-9E4959EE62A5}" srcId="{6AC7649A-37CB-42CC-B715-04A61B9986CD}" destId="{D0FC40F4-B44A-4825-A791-157FC1444C6E}" srcOrd="2" destOrd="0" parTransId="{0A2777C7-18D4-4FB9-A4B8-BC370C4813E7}" sibTransId="{91936BDE-AD7C-4A8A-925B-2011A3296E71}"/>
    <dgm:cxn modelId="{AACDAC74-77BD-4FF2-AB34-E7E3A85C3902}" type="presOf" srcId="{841A1F3A-5820-4621-A86D-C1AA06AEE38B}" destId="{9CA3041F-3C6E-4D9D-B2F6-DB9CEE9E09BC}" srcOrd="0" destOrd="0" presId="urn:microsoft.com/office/officeart/2005/8/layout/chevron2"/>
    <dgm:cxn modelId="{70CF1372-D123-49A0-B03F-87104B8D87AC}" type="presOf" srcId="{6661928F-EFB7-44C9-AF51-753BABC4E847}" destId="{E81227CB-AC55-4D11-BD96-1AFA40B9948E}" srcOrd="0" destOrd="0" presId="urn:microsoft.com/office/officeart/2005/8/layout/chevron2"/>
    <dgm:cxn modelId="{1863A2B1-86FE-4CF5-895B-744E0E24C2EA}" srcId="{6AC7649A-37CB-42CC-B715-04A61B9986CD}" destId="{E40C5AC3-41EC-4D67-B770-2290ACD35830}" srcOrd="1" destOrd="0" parTransId="{0B8E109C-2C93-479E-829F-15DDD23D84B1}" sibTransId="{B3BDB8C4-7739-4286-9795-6C8A0DBF7409}"/>
    <dgm:cxn modelId="{4A04232D-2616-4D2A-918D-DEB757A69BB6}" type="presOf" srcId="{67B703C6-1A07-49B5-B5E4-59367C098537}" destId="{FC11BBF0-6604-44B7-A8C9-09B02B2302C3}" srcOrd="0" destOrd="2" presId="urn:microsoft.com/office/officeart/2005/8/layout/chevron2"/>
    <dgm:cxn modelId="{3AB6A213-46EC-47C1-ACD9-9C09DEA30163}" type="presOf" srcId="{5633B139-6517-4189-A7FC-2EBE285E86EB}" destId="{A728CC92-6C6C-455C-B072-5939BD73E47D}" srcOrd="0" destOrd="0" presId="urn:microsoft.com/office/officeart/2005/8/layout/chevron2"/>
    <dgm:cxn modelId="{CF24ED18-3848-49D2-8817-3AE85791361F}" type="presOf" srcId="{E40C5AC3-41EC-4D67-B770-2290ACD35830}" destId="{F767DD88-BB13-4CD8-A64B-38A0E6949FED}" srcOrd="0" destOrd="0" presId="urn:microsoft.com/office/officeart/2005/8/layout/chevron2"/>
    <dgm:cxn modelId="{A38A9825-F092-4B5B-BCCE-A4318CEDBA5E}" type="presOf" srcId="{621819C9-4223-4717-99FD-24A0DF1E34D3}" destId="{F6D28C2D-7ED6-4D0A-8FA1-F08AA9A248D2}" srcOrd="0" destOrd="0" presId="urn:microsoft.com/office/officeart/2005/8/layout/chevron2"/>
    <dgm:cxn modelId="{072E3276-BE82-43B3-AB42-0BE6331C4A42}" srcId="{6AC7649A-37CB-42CC-B715-04A61B9986CD}" destId="{5633B139-6517-4189-A7FC-2EBE285E86EB}" srcOrd="4" destOrd="0" parTransId="{0990DB01-7867-4FA1-8B0A-6F438D05B693}" sibTransId="{F1F8F95E-FA10-4893-B350-A31E5A73945D}"/>
    <dgm:cxn modelId="{D57FB4EA-C0EE-477C-AA72-85B6BE4BB2E5}" srcId="{D0575263-3B44-4821-8DD6-88699A6F55F2}" destId="{E13C5F34-CFB0-4D70-9207-D4D57F42E749}" srcOrd="1" destOrd="0" parTransId="{E5F838B2-A80B-45DA-8ACF-8118DCD16422}" sibTransId="{01AF6500-0D42-4121-96ED-FB8EF618F16B}"/>
    <dgm:cxn modelId="{4762BEFA-E677-4F3C-8D31-C2EE0AB29245}" type="presOf" srcId="{D0FC40F4-B44A-4825-A791-157FC1444C6E}" destId="{0A82EDDE-8745-4C55-8730-094C43ECE7EE}" srcOrd="0" destOrd="0" presId="urn:microsoft.com/office/officeart/2005/8/layout/chevron2"/>
    <dgm:cxn modelId="{6024CFB2-BF12-4F61-A365-EA80D23B1B47}" type="presOf" srcId="{1792C445-5181-42CA-A97E-BF89C4D224AF}" destId="{FC11BBF0-6604-44B7-A8C9-09B02B2302C3}" srcOrd="0" destOrd="0" presId="urn:microsoft.com/office/officeart/2005/8/layout/chevron2"/>
    <dgm:cxn modelId="{84329EE5-3CF0-4526-BAF7-8D1C418575FB}" srcId="{5633B139-6517-4189-A7FC-2EBE285E86EB}" destId="{621819C9-4223-4717-99FD-24A0DF1E34D3}" srcOrd="0" destOrd="0" parTransId="{97DBD6DF-BA9A-4461-9091-9796FCF8239D}" sibTransId="{61CC8E76-AA84-4A03-885B-59EDA2EBDB7D}"/>
    <dgm:cxn modelId="{6B5B6C0E-390A-49FE-8F75-3087A8AD5DA0}" type="presOf" srcId="{E13C5F34-CFB0-4D70-9207-D4D57F42E749}" destId="{FC11BBF0-6604-44B7-A8C9-09B02B2302C3}" srcOrd="0" destOrd="1" presId="urn:microsoft.com/office/officeart/2005/8/layout/chevron2"/>
    <dgm:cxn modelId="{C30448C7-B5B7-40D0-B4C8-A36E86018C88}" srcId="{6AC7649A-37CB-42CC-B715-04A61B9986CD}" destId="{D0575263-3B44-4821-8DD6-88699A6F55F2}" srcOrd="0" destOrd="0" parTransId="{9BB5B42A-D498-45C5-AFDB-CC06A0AE5968}" sibTransId="{0DE0B660-07AD-4561-BA81-BB8AABAB66FD}"/>
    <dgm:cxn modelId="{8DAB2B66-33AF-4BB7-AF36-943F8665BE4C}" type="presOf" srcId="{486B03EA-6365-45AD-B5FA-C53BF958B679}" destId="{51329AA5-CB51-4C1A-999F-CEC789A672F2}" srcOrd="0" destOrd="0" presId="urn:microsoft.com/office/officeart/2005/8/layout/chevron2"/>
    <dgm:cxn modelId="{9BEE1142-ABA7-4C5A-A184-1CF33CB93493}" srcId="{D0575263-3B44-4821-8DD6-88699A6F55F2}" destId="{67B703C6-1A07-49B5-B5E4-59367C098537}" srcOrd="2" destOrd="0" parTransId="{B84B44D4-629B-48E3-9E2B-67123A5EF103}" sibTransId="{CA298F03-7FAA-4F67-A75C-CC6A00B4F7CA}"/>
    <dgm:cxn modelId="{59A64AA8-5996-47CF-B4FD-1C7FE442677A}" type="presOf" srcId="{E1EC5FCE-E9A7-49C7-82E5-BEC17B9FB4AD}" destId="{C9D263A3-C99E-4438-85AB-85AF816EFE46}" srcOrd="0" destOrd="0" presId="urn:microsoft.com/office/officeart/2005/8/layout/chevron2"/>
    <dgm:cxn modelId="{886B2E21-D23F-440F-889E-0B7C0BE97AA9}" srcId="{6AC7649A-37CB-42CC-B715-04A61B9986CD}" destId="{486B03EA-6365-45AD-B5FA-C53BF958B679}" srcOrd="3" destOrd="0" parTransId="{073D8307-4250-4E48-BB5A-DDFFAAB0CF6B}" sibTransId="{0644E43E-8653-4258-A2A3-DEB8683EE8E4}"/>
    <dgm:cxn modelId="{CA91C4B3-5CC5-4E3D-AAA0-3EC73B66A256}" type="presParOf" srcId="{8862D7C5-27DA-4852-8F60-725848B7164A}" destId="{F5F7F93E-D773-4F75-A5C2-122FCE20CA70}" srcOrd="0" destOrd="0" presId="urn:microsoft.com/office/officeart/2005/8/layout/chevron2"/>
    <dgm:cxn modelId="{3E0B17BE-F89D-4930-9E2E-ED9E954AFD00}" type="presParOf" srcId="{F5F7F93E-D773-4F75-A5C2-122FCE20CA70}" destId="{1D602A01-3B26-4474-8677-F73EAB953D9F}" srcOrd="0" destOrd="0" presId="urn:microsoft.com/office/officeart/2005/8/layout/chevron2"/>
    <dgm:cxn modelId="{B9FF2B14-0CE6-4159-9FCE-4433300CCF5C}" type="presParOf" srcId="{F5F7F93E-D773-4F75-A5C2-122FCE20CA70}" destId="{FC11BBF0-6604-44B7-A8C9-09B02B2302C3}" srcOrd="1" destOrd="0" presId="urn:microsoft.com/office/officeart/2005/8/layout/chevron2"/>
    <dgm:cxn modelId="{079DCEA8-E825-47D9-AA37-C7B9D95C3F4A}" type="presParOf" srcId="{8862D7C5-27DA-4852-8F60-725848B7164A}" destId="{73B0F953-273A-4C17-89C5-3174F893F5CA}" srcOrd="1" destOrd="0" presId="urn:microsoft.com/office/officeart/2005/8/layout/chevron2"/>
    <dgm:cxn modelId="{64BA8925-04CD-47B3-89C4-020DDE43912B}" type="presParOf" srcId="{8862D7C5-27DA-4852-8F60-725848B7164A}" destId="{CB834B3F-FB93-4F34-B11E-4855284BBF0A}" srcOrd="2" destOrd="0" presId="urn:microsoft.com/office/officeart/2005/8/layout/chevron2"/>
    <dgm:cxn modelId="{0220AD51-D877-4238-B4DA-B7916697F5CB}" type="presParOf" srcId="{CB834B3F-FB93-4F34-B11E-4855284BBF0A}" destId="{F767DD88-BB13-4CD8-A64B-38A0E6949FED}" srcOrd="0" destOrd="0" presId="urn:microsoft.com/office/officeart/2005/8/layout/chevron2"/>
    <dgm:cxn modelId="{67A14B4F-B7F5-455E-9BE5-BD964149289F}" type="presParOf" srcId="{CB834B3F-FB93-4F34-B11E-4855284BBF0A}" destId="{E81227CB-AC55-4D11-BD96-1AFA40B9948E}" srcOrd="1" destOrd="0" presId="urn:microsoft.com/office/officeart/2005/8/layout/chevron2"/>
    <dgm:cxn modelId="{CD402783-C741-446F-ACCE-86C41C2131EF}" type="presParOf" srcId="{8862D7C5-27DA-4852-8F60-725848B7164A}" destId="{4722D8E7-EF07-4587-B0DA-F4446D8204D8}" srcOrd="3" destOrd="0" presId="urn:microsoft.com/office/officeart/2005/8/layout/chevron2"/>
    <dgm:cxn modelId="{315264FF-E0A5-49C8-AADC-4D8B0B8F552F}" type="presParOf" srcId="{8862D7C5-27DA-4852-8F60-725848B7164A}" destId="{6B62A3AD-5086-452D-B58E-17FDC51AA4E9}" srcOrd="4" destOrd="0" presId="urn:microsoft.com/office/officeart/2005/8/layout/chevron2"/>
    <dgm:cxn modelId="{F2F0094A-D2F6-41DD-AFC9-EC2A7D667341}" type="presParOf" srcId="{6B62A3AD-5086-452D-B58E-17FDC51AA4E9}" destId="{0A82EDDE-8745-4C55-8730-094C43ECE7EE}" srcOrd="0" destOrd="0" presId="urn:microsoft.com/office/officeart/2005/8/layout/chevron2"/>
    <dgm:cxn modelId="{60EE1E2B-8F57-4332-98FF-219BD4375613}" type="presParOf" srcId="{6B62A3AD-5086-452D-B58E-17FDC51AA4E9}" destId="{9CA3041F-3C6E-4D9D-B2F6-DB9CEE9E09BC}" srcOrd="1" destOrd="0" presId="urn:microsoft.com/office/officeart/2005/8/layout/chevron2"/>
    <dgm:cxn modelId="{B353C57A-1F90-4D17-83D5-123B78B556E2}" type="presParOf" srcId="{8862D7C5-27DA-4852-8F60-725848B7164A}" destId="{84FB173A-F3F1-4741-B95A-8984A12CB316}" srcOrd="5" destOrd="0" presId="urn:microsoft.com/office/officeart/2005/8/layout/chevron2"/>
    <dgm:cxn modelId="{45A103DF-E19B-49E2-8022-E8ED79B5A68B}" type="presParOf" srcId="{8862D7C5-27DA-4852-8F60-725848B7164A}" destId="{5583A4E9-7DD0-404A-A082-F10F8827D78F}" srcOrd="6" destOrd="0" presId="urn:microsoft.com/office/officeart/2005/8/layout/chevron2"/>
    <dgm:cxn modelId="{65A2E974-408A-4826-A1A8-9903D7517692}" type="presParOf" srcId="{5583A4E9-7DD0-404A-A082-F10F8827D78F}" destId="{51329AA5-CB51-4C1A-999F-CEC789A672F2}" srcOrd="0" destOrd="0" presId="urn:microsoft.com/office/officeart/2005/8/layout/chevron2"/>
    <dgm:cxn modelId="{0971AD86-03D5-4B6D-B6CC-F4D673DAC545}" type="presParOf" srcId="{5583A4E9-7DD0-404A-A082-F10F8827D78F}" destId="{C9D263A3-C99E-4438-85AB-85AF816EFE46}" srcOrd="1" destOrd="0" presId="urn:microsoft.com/office/officeart/2005/8/layout/chevron2"/>
    <dgm:cxn modelId="{DC5674F4-AB1C-4221-8218-75FE5D9A056C}" type="presParOf" srcId="{8862D7C5-27DA-4852-8F60-725848B7164A}" destId="{9E45C7A9-1BE0-4051-BA03-4F0805BEFD51}" srcOrd="7" destOrd="0" presId="urn:microsoft.com/office/officeart/2005/8/layout/chevron2"/>
    <dgm:cxn modelId="{91FDE52F-8346-42CE-BCC4-B575BE674E39}" type="presParOf" srcId="{8862D7C5-27DA-4852-8F60-725848B7164A}" destId="{1E701554-36F4-4FB8-94C3-0C83BE7C1568}" srcOrd="8" destOrd="0" presId="urn:microsoft.com/office/officeart/2005/8/layout/chevron2"/>
    <dgm:cxn modelId="{E7C1D1F4-FD5E-4A35-B009-2D25B0D0111A}" type="presParOf" srcId="{1E701554-36F4-4FB8-94C3-0C83BE7C1568}" destId="{A728CC92-6C6C-455C-B072-5939BD73E47D}" srcOrd="0" destOrd="0" presId="urn:microsoft.com/office/officeart/2005/8/layout/chevron2"/>
    <dgm:cxn modelId="{CB41B2F5-4EB6-48AC-BAEA-5AB65DFCAEC5}" type="presParOf" srcId="{1E701554-36F4-4FB8-94C3-0C83BE7C1568}" destId="{F6D28C2D-7ED6-4D0A-8FA1-F08AA9A248D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02A01-3B26-4474-8677-F73EAB953D9F}">
      <dsp:nvSpPr>
        <dsp:cNvPr id="0" name=""/>
        <dsp:cNvSpPr/>
      </dsp:nvSpPr>
      <dsp:spPr>
        <a:xfrm rot="5400000">
          <a:off x="-139426" y="158082"/>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1</a:t>
          </a:r>
          <a:endParaRPr lang="ru-RU" sz="2100" kern="1200" dirty="0"/>
        </a:p>
      </dsp:txBody>
      <dsp:txXfrm rot="-5400000">
        <a:off x="1" y="343983"/>
        <a:ext cx="650656" cy="278853"/>
      </dsp:txXfrm>
    </dsp:sp>
    <dsp:sp modelId="{FC11BBF0-6604-44B7-A8C9-09B02B2302C3}">
      <dsp:nvSpPr>
        <dsp:cNvPr id="0" name=""/>
        <dsp:cNvSpPr/>
      </dsp:nvSpPr>
      <dsp:spPr>
        <a:xfrm rot="5400000">
          <a:off x="4198602" y="-3530266"/>
          <a:ext cx="606378" cy="7702270"/>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товаров, отпущенных для переработки в собственном производстве, </a:t>
          </a:r>
          <a:r>
            <a:rPr lang="en-US" sz="1800" kern="1200" dirty="0" smtClean="0">
              <a:latin typeface="Times New Roman" panose="02020603050405020304" pitchFamily="18" charset="0"/>
              <a:cs typeface="Times New Roman" panose="02020603050405020304" pitchFamily="18" charset="0"/>
            </a:rPr>
            <a:t/>
          </a:r>
          <a:br>
            <a:rPr lang="en-US" sz="1800" kern="1200" dirty="0" smtClean="0">
              <a:latin typeface="Times New Roman" panose="02020603050405020304" pitchFamily="18" charset="0"/>
              <a:cs typeface="Times New Roman" panose="02020603050405020304" pitchFamily="18" charset="0"/>
            </a:rPr>
          </a:br>
          <a:r>
            <a:rPr lang="ru-RU" sz="1800" kern="1200" dirty="0" smtClean="0">
              <a:latin typeface="Times New Roman" panose="02020603050405020304" pitchFamily="18" charset="0"/>
              <a:cs typeface="Times New Roman" panose="02020603050405020304" pitchFamily="18" charset="0"/>
            </a:rPr>
            <a:t>а также на внутрихозяйственные нужды организации</a:t>
          </a:r>
          <a:endParaRPr lang="ru-RU" sz="1800" kern="1200" dirty="0">
            <a:latin typeface="Times New Roman" panose="02020603050405020304" pitchFamily="18" charset="0"/>
            <a:cs typeface="Times New Roman" panose="02020603050405020304" pitchFamily="18" charset="0"/>
          </a:endParaRPr>
        </a:p>
      </dsp:txBody>
      <dsp:txXfrm rot="-5400000">
        <a:off x="650657" y="47280"/>
        <a:ext cx="7672669" cy="547176"/>
      </dsp:txXfrm>
    </dsp:sp>
    <dsp:sp modelId="{F767DD88-BB13-4CD8-A64B-38A0E6949FED}">
      <dsp:nvSpPr>
        <dsp:cNvPr id="0" name=""/>
        <dsp:cNvSpPr/>
      </dsp:nvSpPr>
      <dsp:spPr>
        <a:xfrm rot="5400000">
          <a:off x="-139426" y="1051502"/>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2</a:t>
          </a:r>
          <a:endParaRPr lang="ru-RU" sz="2100" kern="1200" dirty="0"/>
        </a:p>
      </dsp:txBody>
      <dsp:txXfrm rot="-5400000">
        <a:off x="1" y="1237403"/>
        <a:ext cx="650656" cy="278853"/>
      </dsp:txXfrm>
    </dsp:sp>
    <dsp:sp modelId="{E81227CB-AC55-4D11-BD96-1AFA40B9948E}">
      <dsp:nvSpPr>
        <dsp:cNvPr id="0" name=""/>
        <dsp:cNvSpPr/>
      </dsp:nvSpPr>
      <dsp:spPr>
        <a:xfrm rot="5400000">
          <a:off x="4146161" y="-2636968"/>
          <a:ext cx="711259" cy="7702270"/>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товаров, продукции собственного производства, </a:t>
          </a:r>
          <a:r>
            <a:rPr lang="ru-RU" sz="1800" u="none" kern="1200" dirty="0" smtClean="0">
              <a:latin typeface="Times New Roman" panose="02020603050405020304" pitchFamily="18" charset="0"/>
              <a:cs typeface="Times New Roman" panose="02020603050405020304" pitchFamily="18" charset="0"/>
            </a:rPr>
            <a:t>отпущенных своим структурным подразделениям</a:t>
          </a:r>
          <a:r>
            <a:rPr lang="ru-RU" sz="1800" kern="1200" dirty="0" smtClean="0">
              <a:latin typeface="Times New Roman" panose="02020603050405020304" pitchFamily="18" charset="0"/>
              <a:cs typeface="Times New Roman" panose="02020603050405020304" pitchFamily="18" charset="0"/>
            </a:rPr>
            <a:t>, включая собственные розничные торговые объекты</a:t>
          </a:r>
          <a:endParaRPr lang="ru-RU" sz="1800" kern="1200" dirty="0">
            <a:latin typeface="Times New Roman" panose="02020603050405020304" pitchFamily="18" charset="0"/>
            <a:cs typeface="Times New Roman" panose="02020603050405020304" pitchFamily="18" charset="0"/>
          </a:endParaRPr>
        </a:p>
      </dsp:txBody>
      <dsp:txXfrm rot="-5400000">
        <a:off x="650656" y="893258"/>
        <a:ext cx="7667549" cy="641817"/>
      </dsp:txXfrm>
    </dsp:sp>
    <dsp:sp modelId="{0A82EDDE-8745-4C55-8730-094C43ECE7EE}">
      <dsp:nvSpPr>
        <dsp:cNvPr id="0" name=""/>
        <dsp:cNvSpPr/>
      </dsp:nvSpPr>
      <dsp:spPr>
        <a:xfrm rot="5400000">
          <a:off x="-139426" y="1939624"/>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3</a:t>
          </a:r>
          <a:endParaRPr lang="ru-RU" sz="2100" kern="1200" dirty="0"/>
        </a:p>
      </dsp:txBody>
      <dsp:txXfrm rot="-5400000">
        <a:off x="1" y="2125525"/>
        <a:ext cx="650656" cy="278853"/>
      </dsp:txXfrm>
    </dsp:sp>
    <dsp:sp modelId="{9CA3041F-3C6E-4D9D-B2F6-DB9CEE9E09BC}">
      <dsp:nvSpPr>
        <dsp:cNvPr id="0" name=""/>
        <dsp:cNvSpPr/>
      </dsp:nvSpPr>
      <dsp:spPr>
        <a:xfrm rot="5400000">
          <a:off x="3982208" y="-1677988"/>
          <a:ext cx="1033928" cy="7702270"/>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товаров, продукции собственного и несобственного производства, отпущенных своим структурным подразделениям, имеющим отдельный баланс, отраженная по счету бухгалтерского учета </a:t>
          </a:r>
          <a:br>
            <a:rPr lang="ru-RU" sz="1800" kern="1200" dirty="0" smtClean="0">
              <a:latin typeface="Times New Roman" panose="02020603050405020304" pitchFamily="18" charset="0"/>
              <a:cs typeface="Times New Roman" panose="02020603050405020304" pitchFamily="18" charset="0"/>
            </a:rPr>
          </a:br>
          <a:r>
            <a:rPr lang="ru-RU" sz="1800" u="none" kern="1200" dirty="0" smtClean="0">
              <a:latin typeface="Times New Roman" panose="02020603050405020304" pitchFamily="18" charset="0"/>
              <a:cs typeface="Times New Roman" panose="02020603050405020304" pitchFamily="18" charset="0"/>
            </a:rPr>
            <a:t>79 «Внутрихозяйственные расчеты»</a:t>
          </a:r>
          <a:endParaRPr lang="ru-RU" sz="1800" u="none" kern="1200" dirty="0">
            <a:latin typeface="Times New Roman" panose="02020603050405020304" pitchFamily="18" charset="0"/>
            <a:cs typeface="Times New Roman" panose="02020603050405020304" pitchFamily="18" charset="0"/>
          </a:endParaRPr>
        </a:p>
      </dsp:txBody>
      <dsp:txXfrm rot="-5400000">
        <a:off x="648037" y="1706655"/>
        <a:ext cx="7651798" cy="932984"/>
      </dsp:txXfrm>
    </dsp:sp>
    <dsp:sp modelId="{51329AA5-CB51-4C1A-999F-CEC789A672F2}">
      <dsp:nvSpPr>
        <dsp:cNvPr id="0" name=""/>
        <dsp:cNvSpPr/>
      </dsp:nvSpPr>
      <dsp:spPr>
        <a:xfrm rot="5400000">
          <a:off x="-139426" y="2931331"/>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4</a:t>
          </a:r>
          <a:endParaRPr lang="ru-RU" sz="2100" kern="1200" dirty="0"/>
        </a:p>
      </dsp:txBody>
      <dsp:txXfrm rot="-5400000">
        <a:off x="1" y="3117232"/>
        <a:ext cx="650656" cy="278853"/>
      </dsp:txXfrm>
    </dsp:sp>
    <dsp:sp modelId="{C9D263A3-C99E-4438-85AB-85AF816EFE46}">
      <dsp:nvSpPr>
        <dsp:cNvPr id="0" name=""/>
        <dsp:cNvSpPr/>
      </dsp:nvSpPr>
      <dsp:spPr>
        <a:xfrm rot="5400000">
          <a:off x="4199701" y="-742332"/>
          <a:ext cx="604180" cy="7702270"/>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проданных объектов недвижимости</a:t>
          </a:r>
          <a:endParaRPr lang="ru-RU" sz="1800" kern="1200" dirty="0">
            <a:latin typeface="Times New Roman" panose="02020603050405020304" pitchFamily="18" charset="0"/>
            <a:cs typeface="Times New Roman" panose="02020603050405020304" pitchFamily="18" charset="0"/>
          </a:endParaRPr>
        </a:p>
      </dsp:txBody>
      <dsp:txXfrm rot="-5400000">
        <a:off x="650656" y="2836207"/>
        <a:ext cx="7672776" cy="545192"/>
      </dsp:txXfrm>
    </dsp:sp>
    <dsp:sp modelId="{CECE78DA-CC5B-4482-8A95-8E00F9FA3A9C}">
      <dsp:nvSpPr>
        <dsp:cNvPr id="0" name=""/>
        <dsp:cNvSpPr/>
      </dsp:nvSpPr>
      <dsp:spPr>
        <a:xfrm rot="5400000">
          <a:off x="-139426" y="3919422"/>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latin typeface="Corbel" panose="020B0503020204020204" pitchFamily="34" charset="0"/>
              <a:cs typeface="Arial" panose="020B0604020202020204" pitchFamily="34" charset="0"/>
            </a:rPr>
            <a:t>5</a:t>
          </a:r>
          <a:endParaRPr lang="ru-RU" sz="2100" kern="1200" dirty="0">
            <a:latin typeface="Corbel" panose="020B0503020204020204" pitchFamily="34" charset="0"/>
            <a:cs typeface="Arial" panose="020B0604020202020204" pitchFamily="34" charset="0"/>
          </a:endParaRPr>
        </a:p>
      </dsp:txBody>
      <dsp:txXfrm rot="-5400000">
        <a:off x="1" y="4105323"/>
        <a:ext cx="650656" cy="278853"/>
      </dsp:txXfrm>
    </dsp:sp>
    <dsp:sp modelId="{C8040E8F-D2ED-44D8-9D4F-4C89F99B7BFB}">
      <dsp:nvSpPr>
        <dsp:cNvPr id="0" name=""/>
        <dsp:cNvSpPr/>
      </dsp:nvSpPr>
      <dsp:spPr>
        <a:xfrm rot="5400000">
          <a:off x="4078019" y="219230"/>
          <a:ext cx="847545" cy="7702270"/>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сырья, материалов, отпущенных на давальческих условиях другим юридическим лицам или индивидуальным предпринимателям для промышленной переработки или доработки</a:t>
          </a:r>
          <a:endParaRPr lang="ru-RU" sz="1800" kern="1200" dirty="0">
            <a:latin typeface="Times New Roman" panose="02020603050405020304" pitchFamily="18" charset="0"/>
            <a:cs typeface="Times New Roman" panose="02020603050405020304" pitchFamily="18" charset="0"/>
          </a:endParaRPr>
        </a:p>
      </dsp:txBody>
      <dsp:txXfrm rot="-5400000">
        <a:off x="650657" y="3687966"/>
        <a:ext cx="7660896" cy="764797"/>
      </dsp:txXfrm>
    </dsp:sp>
    <dsp:sp modelId="{23F2F2B7-34AD-49FD-A7CC-A942A428F3D9}">
      <dsp:nvSpPr>
        <dsp:cNvPr id="0" name=""/>
        <dsp:cNvSpPr/>
      </dsp:nvSpPr>
      <dsp:spPr>
        <a:xfrm rot="5400000">
          <a:off x="-139426" y="4747582"/>
          <a:ext cx="929509" cy="650656"/>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6</a:t>
          </a:r>
          <a:endParaRPr lang="ru-RU" sz="1400" kern="1200" dirty="0"/>
        </a:p>
      </dsp:txBody>
      <dsp:txXfrm rot="-5400000">
        <a:off x="1" y="4933483"/>
        <a:ext cx="650656" cy="278853"/>
      </dsp:txXfrm>
    </dsp:sp>
    <dsp:sp modelId="{CC99F73B-37A4-46E6-87E3-56E4B884B957}">
      <dsp:nvSpPr>
        <dsp:cNvPr id="0" name=""/>
        <dsp:cNvSpPr/>
      </dsp:nvSpPr>
      <dsp:spPr>
        <a:xfrm rot="5400000">
          <a:off x="4199701" y="1059111"/>
          <a:ext cx="604180" cy="7702270"/>
        </a:xfrm>
        <a:prstGeom prst="round2SameRect">
          <a:avLst/>
        </a:prstGeom>
        <a:solidFill>
          <a:schemeClr val="lt1">
            <a:alpha val="90000"/>
            <a:hueOff val="0"/>
            <a:satOff val="0"/>
            <a:lumOff val="0"/>
            <a:alphaOff val="0"/>
          </a:schemeClr>
        </a:solidFill>
        <a:ln w="55000" cap="flat" cmpd="thickThin" algn="ctr">
          <a:solidFill>
            <a:schemeClr val="accent5"/>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latin typeface="Times New Roman" panose="02020603050405020304" pitchFamily="18" charset="0"/>
              <a:cs typeface="Times New Roman" panose="02020603050405020304" pitchFamily="18" charset="0"/>
            </a:rPr>
            <a:t>товаров, отгруженных другим юридическим лицам по  договорам предоставления безвозмездной (спонсорской) помощи</a:t>
          </a:r>
          <a:endParaRPr lang="ru-RU" sz="1800" kern="1200" dirty="0">
            <a:latin typeface="Times New Roman" panose="02020603050405020304" pitchFamily="18" charset="0"/>
            <a:cs typeface="Times New Roman" panose="02020603050405020304" pitchFamily="18" charset="0"/>
          </a:endParaRPr>
        </a:p>
      </dsp:txBody>
      <dsp:txXfrm rot="-5400000">
        <a:off x="650656" y="4637650"/>
        <a:ext cx="7672776" cy="5451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02A01-3B26-4474-8677-F73EAB953D9F}">
      <dsp:nvSpPr>
        <dsp:cNvPr id="0" name=""/>
        <dsp:cNvSpPr/>
      </dsp:nvSpPr>
      <dsp:spPr>
        <a:xfrm rot="5400000">
          <a:off x="-172186" y="184023"/>
          <a:ext cx="1147911" cy="803538"/>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7</a:t>
          </a:r>
          <a:endParaRPr lang="ru-RU" sz="2100" kern="1200" dirty="0"/>
        </a:p>
      </dsp:txBody>
      <dsp:txXfrm rot="-5400000">
        <a:off x="1" y="413605"/>
        <a:ext cx="803538" cy="344373"/>
      </dsp:txXfrm>
    </dsp:sp>
    <dsp:sp modelId="{FC11BBF0-6604-44B7-A8C9-09B02B2302C3}">
      <dsp:nvSpPr>
        <dsp:cNvPr id="0" name=""/>
        <dsp:cNvSpPr/>
      </dsp:nvSpPr>
      <dsp:spPr>
        <a:xfrm rot="5400000">
          <a:off x="4096953" y="-3281623"/>
          <a:ext cx="746535" cy="7333365"/>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endParaRPr lang="ru-RU" sz="1700" kern="1200" dirty="0">
            <a:latin typeface="Times New Roman" panose="02020603050405020304" pitchFamily="18" charset="0"/>
            <a:cs typeface="Times New Roman" panose="02020603050405020304" pitchFamily="18" charset="0"/>
          </a:endParaRPr>
        </a:p>
        <a:p>
          <a:pPr marL="171450" lvl="1" indent="-171450" algn="just"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тары, проданной с товаром, на которую установлены залоговые цены </a:t>
          </a:r>
          <a:r>
            <a:rPr lang="en-US" sz="1700" kern="1200" dirty="0" smtClean="0">
              <a:latin typeface="Times New Roman" panose="02020603050405020304" pitchFamily="18" charset="0"/>
              <a:cs typeface="Times New Roman" panose="02020603050405020304" pitchFamily="18" charset="0"/>
            </a:rPr>
            <a:t/>
          </a:r>
          <a:br>
            <a:rPr lang="en-US" sz="1700" kern="1200" dirty="0" smtClean="0">
              <a:latin typeface="Times New Roman" panose="02020603050405020304" pitchFamily="18" charset="0"/>
              <a:cs typeface="Times New Roman" panose="02020603050405020304" pitchFamily="18" charset="0"/>
            </a:rPr>
          </a:br>
          <a:r>
            <a:rPr lang="ru-RU" sz="1700" kern="1200" dirty="0" smtClean="0">
              <a:latin typeface="Times New Roman" panose="02020603050405020304" pitchFamily="18" charset="0"/>
              <a:cs typeface="Times New Roman" panose="02020603050405020304" pitchFamily="18" charset="0"/>
            </a:rPr>
            <a:t>в случае ее возврата</a:t>
          </a:r>
          <a:endParaRPr lang="ru-RU" sz="1700" kern="1200" dirty="0">
            <a:latin typeface="Times New Roman" panose="02020603050405020304" pitchFamily="18" charset="0"/>
            <a:cs typeface="Times New Roman" panose="02020603050405020304" pitchFamily="18" charset="0"/>
          </a:endParaRPr>
        </a:p>
        <a:p>
          <a:pPr marL="171450" lvl="1" indent="-171450" algn="l" defTabSz="755650">
            <a:lnSpc>
              <a:spcPct val="90000"/>
            </a:lnSpc>
            <a:spcBef>
              <a:spcPct val="0"/>
            </a:spcBef>
            <a:spcAft>
              <a:spcPct val="15000"/>
            </a:spcAft>
            <a:buChar char="••"/>
          </a:pPr>
          <a:endParaRPr lang="ru-RU" sz="1700" kern="1200" dirty="0" smtClean="0">
            <a:latin typeface="Times New Roman" panose="02020603050405020304" pitchFamily="18" charset="0"/>
            <a:cs typeface="Times New Roman" panose="02020603050405020304" pitchFamily="18" charset="0"/>
          </a:endParaRPr>
        </a:p>
      </dsp:txBody>
      <dsp:txXfrm rot="-5400000">
        <a:off x="803539" y="48234"/>
        <a:ext cx="7296922" cy="673649"/>
      </dsp:txXfrm>
    </dsp:sp>
    <dsp:sp modelId="{F767DD88-BB13-4CD8-A64B-38A0E6949FED}">
      <dsp:nvSpPr>
        <dsp:cNvPr id="0" name=""/>
        <dsp:cNvSpPr/>
      </dsp:nvSpPr>
      <dsp:spPr>
        <a:xfrm rot="5400000">
          <a:off x="-172186" y="1219573"/>
          <a:ext cx="1147911" cy="803538"/>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8</a:t>
          </a:r>
          <a:endParaRPr lang="ru-RU" sz="2100" kern="1200" dirty="0"/>
        </a:p>
      </dsp:txBody>
      <dsp:txXfrm rot="-5400000">
        <a:off x="1" y="1449155"/>
        <a:ext cx="803538" cy="344373"/>
      </dsp:txXfrm>
    </dsp:sp>
    <dsp:sp modelId="{E81227CB-AC55-4D11-BD96-1AFA40B9948E}">
      <dsp:nvSpPr>
        <dsp:cNvPr id="0" name=""/>
        <dsp:cNvSpPr/>
      </dsp:nvSpPr>
      <dsp:spPr>
        <a:xfrm rot="5400000">
          <a:off x="4097149" y="-2246225"/>
          <a:ext cx="746142" cy="7333365"/>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оборудования, приобретенного подрядчиком для монтажа и установки на объекте в рамках договора строительного подряда</a:t>
          </a:r>
          <a:endParaRPr lang="ru-RU" sz="1700" kern="1200" dirty="0">
            <a:latin typeface="Times New Roman" panose="02020603050405020304" pitchFamily="18" charset="0"/>
            <a:cs typeface="Times New Roman" panose="02020603050405020304" pitchFamily="18" charset="0"/>
          </a:endParaRPr>
        </a:p>
      </dsp:txBody>
      <dsp:txXfrm rot="-5400000">
        <a:off x="803538" y="1083810"/>
        <a:ext cx="7296941" cy="673294"/>
      </dsp:txXfrm>
    </dsp:sp>
    <dsp:sp modelId="{0A82EDDE-8745-4C55-8730-094C43ECE7EE}">
      <dsp:nvSpPr>
        <dsp:cNvPr id="0" name=""/>
        <dsp:cNvSpPr/>
      </dsp:nvSpPr>
      <dsp:spPr>
        <a:xfrm rot="5400000">
          <a:off x="-172186" y="2260414"/>
          <a:ext cx="1147911" cy="803538"/>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9</a:t>
          </a:r>
          <a:endParaRPr lang="ru-RU" sz="2100" kern="1200" dirty="0"/>
        </a:p>
      </dsp:txBody>
      <dsp:txXfrm rot="-5400000">
        <a:off x="1" y="2489996"/>
        <a:ext cx="803538" cy="344373"/>
      </dsp:txXfrm>
    </dsp:sp>
    <dsp:sp modelId="{9CA3041F-3C6E-4D9D-B2F6-DB9CEE9E09BC}">
      <dsp:nvSpPr>
        <dsp:cNvPr id="0" name=""/>
        <dsp:cNvSpPr/>
      </dsp:nvSpPr>
      <dsp:spPr>
        <a:xfrm rot="5400000">
          <a:off x="4097149" y="-1210675"/>
          <a:ext cx="746142" cy="7333365"/>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товаров, реализованных физическими лицами</a:t>
          </a:r>
          <a:endParaRPr lang="ru-RU" sz="1700" kern="1200" dirty="0"/>
        </a:p>
      </dsp:txBody>
      <dsp:txXfrm rot="-5400000">
        <a:off x="803538" y="2119360"/>
        <a:ext cx="7296941" cy="673294"/>
      </dsp:txXfrm>
    </dsp:sp>
    <dsp:sp modelId="{51329AA5-CB51-4C1A-999F-CEC789A672F2}">
      <dsp:nvSpPr>
        <dsp:cNvPr id="0" name=""/>
        <dsp:cNvSpPr/>
      </dsp:nvSpPr>
      <dsp:spPr>
        <a:xfrm rot="5400000">
          <a:off x="-172186" y="3268528"/>
          <a:ext cx="1147911" cy="803538"/>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10</a:t>
          </a:r>
          <a:endParaRPr lang="ru-RU" sz="2100" kern="1200" dirty="0"/>
        </a:p>
      </dsp:txBody>
      <dsp:txXfrm rot="-5400000">
        <a:off x="1" y="3498110"/>
        <a:ext cx="803538" cy="344373"/>
      </dsp:txXfrm>
    </dsp:sp>
    <dsp:sp modelId="{C9D263A3-C99E-4438-85AB-85AF816EFE46}">
      <dsp:nvSpPr>
        <dsp:cNvPr id="0" name=""/>
        <dsp:cNvSpPr/>
      </dsp:nvSpPr>
      <dsp:spPr>
        <a:xfrm rot="5400000">
          <a:off x="3938325" y="-16301"/>
          <a:ext cx="1063790" cy="7333365"/>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товаров, отгруженных в отчетном году и возвращенных покупателем (комиссионером).Стоимость товаров, отгруженных в предыдущем году и возвращенных покупателем (комиссионером) в отчетном году, из объема оптового товарооборота отчетного года не исключается.</a:t>
          </a:r>
          <a:endParaRPr lang="ru-RU" sz="1700" kern="1200" dirty="0">
            <a:latin typeface="Times New Roman" panose="02020603050405020304" pitchFamily="18" charset="0"/>
            <a:cs typeface="Times New Roman" panose="02020603050405020304" pitchFamily="18" charset="0"/>
          </a:endParaRPr>
        </a:p>
      </dsp:txBody>
      <dsp:txXfrm rot="-5400000">
        <a:off x="803538" y="3170416"/>
        <a:ext cx="7281435" cy="959930"/>
      </dsp:txXfrm>
    </dsp:sp>
    <dsp:sp modelId="{A728CC92-6C6C-455C-B072-5939BD73E47D}">
      <dsp:nvSpPr>
        <dsp:cNvPr id="0" name=""/>
        <dsp:cNvSpPr/>
      </dsp:nvSpPr>
      <dsp:spPr>
        <a:xfrm rot="5400000">
          <a:off x="-172186" y="4462788"/>
          <a:ext cx="1147911" cy="803538"/>
        </a:xfrm>
        <a:prstGeom prst="chevron">
          <a:avLst/>
        </a:prstGeom>
        <a:gradFill rotWithShape="1">
          <a:gsLst>
            <a:gs pos="0">
              <a:schemeClr val="accent5">
                <a:tint val="62000"/>
                <a:satMod val="180000"/>
              </a:schemeClr>
            </a:gs>
            <a:gs pos="65000">
              <a:schemeClr val="accent5">
                <a:tint val="32000"/>
                <a:satMod val="250000"/>
              </a:schemeClr>
            </a:gs>
            <a:gs pos="100000">
              <a:schemeClr val="accent5">
                <a:tint val="23000"/>
                <a:satMod val="300000"/>
              </a:schemeClr>
            </a:gs>
          </a:gsLst>
          <a:lin ang="16200000" scaled="0"/>
        </a:gradFill>
        <a:ln w="9525" cap="flat" cmpd="sng" algn="ctr">
          <a:solidFill>
            <a:schemeClr val="accent5"/>
          </a:solidFill>
          <a:prstDash val="solid"/>
        </a:ln>
        <a:effectLst>
          <a:outerShdw blurRad="50800" dist="38100" dir="5400000" rotWithShape="0">
            <a:srgbClr val="000000">
              <a:alpha val="35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ru-RU" sz="2100" kern="1200" dirty="0" smtClean="0"/>
            <a:t>11</a:t>
          </a:r>
          <a:endParaRPr lang="ru-RU" sz="2100" kern="1200" dirty="0"/>
        </a:p>
      </dsp:txBody>
      <dsp:txXfrm rot="-5400000">
        <a:off x="1" y="4692370"/>
        <a:ext cx="803538" cy="344373"/>
      </dsp:txXfrm>
    </dsp:sp>
    <dsp:sp modelId="{F6D28C2D-7ED6-4D0A-8FA1-F08AA9A248D2}">
      <dsp:nvSpPr>
        <dsp:cNvPr id="0" name=""/>
        <dsp:cNvSpPr/>
      </dsp:nvSpPr>
      <dsp:spPr>
        <a:xfrm rot="5400000">
          <a:off x="4097149" y="1019248"/>
          <a:ext cx="746142" cy="7333365"/>
        </a:xfrm>
        <a:prstGeom prst="round2SameRect">
          <a:avLst/>
        </a:prstGeom>
        <a:solidFill>
          <a:schemeClr val="lt1"/>
        </a:solidFill>
        <a:ln w="55000" cap="flat" cmpd="thickThin"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20904" tIns="10795" rIns="10795" bIns="10795" numCol="1" spcCol="1270" anchor="ctr" anchorCtr="0">
          <a:noAutofit/>
        </a:bodyPr>
        <a:lstStyle/>
        <a:p>
          <a:pPr marL="171450" lvl="1" indent="-171450" algn="just" defTabSz="755650">
            <a:lnSpc>
              <a:spcPct val="90000"/>
            </a:lnSpc>
            <a:spcBef>
              <a:spcPct val="0"/>
            </a:spcBef>
            <a:spcAft>
              <a:spcPct val="15000"/>
            </a:spcAft>
            <a:buChar char="••"/>
          </a:pPr>
          <a:r>
            <a:rPr lang="ru-RU" sz="1700" kern="1200" dirty="0" smtClean="0">
              <a:latin typeface="Times New Roman" panose="02020603050405020304" pitchFamily="18" charset="0"/>
              <a:cs typeface="Times New Roman" panose="02020603050405020304" pitchFamily="18" charset="0"/>
            </a:rPr>
            <a:t>услуг в размере вознаграждения от торговой посреднической деятельности</a:t>
          </a:r>
          <a:endParaRPr lang="ru-RU" sz="1700" kern="1200" dirty="0">
            <a:latin typeface="Times New Roman" panose="02020603050405020304" pitchFamily="18" charset="0"/>
            <a:cs typeface="Times New Roman" panose="02020603050405020304" pitchFamily="18" charset="0"/>
          </a:endParaRPr>
        </a:p>
      </dsp:txBody>
      <dsp:txXfrm rot="-5400000">
        <a:off x="803538" y="4349283"/>
        <a:ext cx="7296941" cy="67329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E52902D9-89C0-40D6-9D8F-B119F6255ACE}" type="datetimeFigureOut">
              <a:rPr lang="ru-RU"/>
              <a:pPr>
                <a:defRPr/>
              </a:pPr>
              <a:t>30.01.2023</a:t>
            </a:fld>
            <a:endParaRPr lang="ru-RU"/>
          </a:p>
        </p:txBody>
      </p:sp>
      <p:sp>
        <p:nvSpPr>
          <p:cNvPr id="4" name="Образ слайда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pPr>
              <a:defRPr/>
            </a:pPr>
            <a:fld id="{D4C9B553-F6F6-438E-BDBA-4B55D76545B6}" type="slidenum">
              <a:rPr lang="ru-RU"/>
              <a:pPr>
                <a:defRPr/>
              </a:pPr>
              <a:t>‹#›</a:t>
            </a:fld>
            <a:endParaRPr lang="ru-RU"/>
          </a:p>
        </p:txBody>
      </p:sp>
    </p:spTree>
    <p:extLst>
      <p:ext uri="{BB962C8B-B14F-4D97-AF65-F5344CB8AC3E}">
        <p14:creationId xmlns:p14="http://schemas.microsoft.com/office/powerpoint/2010/main" val="13641596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0752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2B8B92-613C-40A2-9422-1617D0138E7D}" type="slidenum">
              <a:rPr lang="ru-RU" altLang="ru-RU" smtClean="0">
                <a:latin typeface="Tw Cen MT" pitchFamily="34" charset="0"/>
              </a:rPr>
              <a:pPr eaLnBrk="1" hangingPunct="1">
                <a:spcBef>
                  <a:spcPct val="0"/>
                </a:spcBef>
              </a:pPr>
              <a:t>2</a:t>
            </a:fld>
            <a:endParaRPr lang="ru-RU" altLang="ru-RU" smtClean="0">
              <a:latin typeface="Tw Cen MT"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674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313B780-3462-434E-917F-3E9229572E23}" type="slidenum">
              <a:rPr lang="ru-RU" altLang="ru-RU" smtClean="0">
                <a:latin typeface="Tw Cen MT" pitchFamily="34" charset="0"/>
              </a:rPr>
              <a:pPr eaLnBrk="1" hangingPunct="1">
                <a:spcBef>
                  <a:spcPct val="0"/>
                </a:spcBef>
              </a:pPr>
              <a:t>47</a:t>
            </a:fld>
            <a:endParaRPr lang="ru-RU" altLang="ru-RU" smtClean="0">
              <a:latin typeface="Tw Cen MT"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776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D08431-4BC6-4881-AD69-E565C4D57608}" type="slidenum">
              <a:rPr lang="ru-RU" altLang="ru-RU" smtClean="0">
                <a:latin typeface="Tw Cen MT" pitchFamily="34" charset="0"/>
              </a:rPr>
              <a:pPr eaLnBrk="1" hangingPunct="1">
                <a:spcBef>
                  <a:spcPct val="0"/>
                </a:spcBef>
              </a:pPr>
              <a:t>50</a:t>
            </a:fld>
            <a:endParaRPr lang="ru-RU" altLang="ru-RU" smtClean="0">
              <a:latin typeface="Tw Cen MT"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878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3810DAF-835F-4D16-B54C-714799160C8D}" type="slidenum">
              <a:rPr lang="ru-RU" altLang="ru-RU" smtClean="0">
                <a:latin typeface="Tw Cen MT" pitchFamily="34" charset="0"/>
              </a:rPr>
              <a:pPr eaLnBrk="1" hangingPunct="1">
                <a:spcBef>
                  <a:spcPct val="0"/>
                </a:spcBef>
              </a:pPr>
              <a:t>56</a:t>
            </a:fld>
            <a:endParaRPr lang="ru-RU" altLang="ru-RU" smtClean="0">
              <a:latin typeface="Tw Cen MT"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981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6BD3AF57-AA1E-4A30-ACC3-997B3B9345A7}" type="slidenum">
              <a:rPr lang="ru-RU" altLang="ru-RU" smtClean="0">
                <a:latin typeface="Tw Cen MT" pitchFamily="34" charset="0"/>
              </a:rPr>
              <a:pPr eaLnBrk="1" hangingPunct="1">
                <a:spcBef>
                  <a:spcPct val="0"/>
                </a:spcBef>
              </a:pPr>
              <a:t>58</a:t>
            </a:fld>
            <a:endParaRPr lang="ru-RU" altLang="ru-RU" smtClean="0">
              <a:latin typeface="Tw Cen MT"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0854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C2E02BF-31EA-4DC8-AE89-325AC5B17BB8}" type="slidenum">
              <a:rPr lang="ru-RU" altLang="ru-RU" smtClean="0">
                <a:solidFill>
                  <a:srgbClr val="000000"/>
                </a:solidFill>
                <a:latin typeface="Tw Cen MT" pitchFamily="34" charset="0"/>
              </a:rPr>
              <a:pPr eaLnBrk="1" hangingPunct="1">
                <a:spcBef>
                  <a:spcPct val="0"/>
                </a:spcBef>
              </a:pPr>
              <a:t>13</a:t>
            </a:fld>
            <a:endParaRPr lang="ru-RU" altLang="ru-RU" smtClean="0">
              <a:solidFill>
                <a:srgbClr val="000000"/>
              </a:solidFill>
              <a:latin typeface="Tw Cen MT"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0957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E3C594F2-C38F-4B2D-9AAC-36D47D345211}" type="slidenum">
              <a:rPr lang="ru-RU" altLang="ru-RU" smtClean="0">
                <a:solidFill>
                  <a:srgbClr val="000000"/>
                </a:solidFill>
                <a:latin typeface="Tw Cen MT" pitchFamily="34" charset="0"/>
              </a:rPr>
              <a:pPr eaLnBrk="1" hangingPunct="1">
                <a:spcBef>
                  <a:spcPct val="0"/>
                </a:spcBef>
              </a:pPr>
              <a:t>14</a:t>
            </a:fld>
            <a:endParaRPr lang="ru-RU" altLang="ru-RU" smtClean="0">
              <a:solidFill>
                <a:srgbClr val="000000"/>
              </a:solidFill>
              <a:latin typeface="Tw Cen MT"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059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A4B2D75-5C85-4240-B3CC-8028C31B3A6A}" type="slidenum">
              <a:rPr lang="ru-RU" altLang="ru-RU" smtClean="0">
                <a:latin typeface="Tw Cen MT" pitchFamily="34" charset="0"/>
              </a:rPr>
              <a:pPr eaLnBrk="1" hangingPunct="1">
                <a:spcBef>
                  <a:spcPct val="0"/>
                </a:spcBef>
              </a:pPr>
              <a:t>15</a:t>
            </a:fld>
            <a:endParaRPr lang="ru-RU" altLang="ru-RU" smtClean="0">
              <a:latin typeface="Tw Cen MT"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162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3CC0D7C-97F3-4DD4-908E-A607A3983969}" type="slidenum">
              <a:rPr lang="ru-RU" altLang="ru-RU" smtClean="0">
                <a:latin typeface="Tw Cen MT" pitchFamily="34" charset="0"/>
              </a:rPr>
              <a:pPr eaLnBrk="1" hangingPunct="1">
                <a:spcBef>
                  <a:spcPct val="0"/>
                </a:spcBef>
              </a:pPr>
              <a:t>26</a:t>
            </a:fld>
            <a:endParaRPr lang="ru-RU" altLang="ru-RU" smtClean="0">
              <a:latin typeface="Tw Cen MT"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11264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280F069-B95D-42B7-AB8D-7EC32AF62E5A}" type="slidenum">
              <a:rPr lang="ru-RU" altLang="ru-RU" smtClean="0">
                <a:latin typeface="Tw Cen MT" pitchFamily="34" charset="0"/>
              </a:rPr>
              <a:pPr eaLnBrk="1" hangingPunct="1">
                <a:spcBef>
                  <a:spcPct val="0"/>
                </a:spcBef>
              </a:pPr>
              <a:t>28</a:t>
            </a:fld>
            <a:endParaRPr lang="ru-RU" altLang="ru-RU" smtClean="0">
              <a:latin typeface="Tw Cen MT"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366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8A74899-9D9F-4C37-A2D3-D7FE021E83D2}" type="slidenum">
              <a:rPr lang="ru-RU" altLang="ru-RU" smtClean="0">
                <a:latin typeface="Tw Cen MT" pitchFamily="34" charset="0"/>
              </a:rPr>
              <a:pPr eaLnBrk="1" hangingPunct="1">
                <a:spcBef>
                  <a:spcPct val="0"/>
                </a:spcBef>
              </a:pPr>
              <a:t>43</a:t>
            </a:fld>
            <a:endParaRPr lang="ru-RU" altLang="ru-RU" smtClean="0">
              <a:latin typeface="Tw Cen MT"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469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98656F8-3AE9-4F75-BFFE-8834F59C681E}" type="slidenum">
              <a:rPr lang="ru-RU" altLang="ru-RU" smtClean="0">
                <a:latin typeface="Tw Cen MT" pitchFamily="34" charset="0"/>
              </a:rPr>
              <a:pPr eaLnBrk="1" hangingPunct="1">
                <a:spcBef>
                  <a:spcPct val="0"/>
                </a:spcBef>
              </a:pPr>
              <a:t>44</a:t>
            </a:fld>
            <a:endParaRPr lang="ru-RU" altLang="ru-RU" smtClean="0">
              <a:latin typeface="Tw Cen MT"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11571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4A8FD5D-C59B-488B-8D50-5B07927B5243}" type="slidenum">
              <a:rPr lang="ru-RU" altLang="ru-RU" smtClean="0">
                <a:latin typeface="Tw Cen MT" pitchFamily="34" charset="0"/>
              </a:rPr>
              <a:pPr eaLnBrk="1" hangingPunct="1">
                <a:spcBef>
                  <a:spcPct val="0"/>
                </a:spcBef>
              </a:pPr>
              <a:t>45</a:t>
            </a:fld>
            <a:endParaRPr lang="ru-RU" altLang="ru-RU" smtClean="0">
              <a:latin typeface="Tw Cen MT"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8.xml"/><Relationship Id="rId4"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9.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10.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1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12.xml"/><Relationship Id="rId4" Type="http://schemas.openxmlformats.org/officeDocument/2006/relationships/image" Target="../media/image1.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Полилиния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FFFFFF"/>
                </a:solidFill>
              </a:defRPr>
            </a:lvl1pPr>
            <a:extLst/>
          </a:lstStyle>
          <a:p>
            <a:pPr>
              <a:defRPr/>
            </a:pPr>
            <a:fld id="{DB854260-CF37-43A6-B1BC-E40F72533353}" type="datetimeFigureOut">
              <a:rPr lang="ru-RU"/>
              <a:pPr>
                <a:defRPr/>
              </a:pPr>
              <a:t>30.01.2023</a:t>
            </a:fld>
            <a:endParaRPr lang="ru-RU"/>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FFFFFF"/>
                </a:solidFill>
              </a:defRPr>
            </a:lvl1pPr>
            <a:extLst/>
          </a:lstStyle>
          <a:p>
            <a:pPr>
              <a:defRPr/>
            </a:pPr>
            <a:fld id="{344ABAC4-E35F-4F81-8D7A-46B430731D99}" type="slidenum">
              <a:rPr lang="ru-RU"/>
              <a:pPr>
                <a:defRPr/>
              </a:pPr>
              <a:t>‹#›</a:t>
            </a:fld>
            <a:endParaRPr lang="ru-RU"/>
          </a:p>
        </p:txBody>
      </p:sp>
    </p:spTree>
    <p:extLst>
      <p:ext uri="{BB962C8B-B14F-4D97-AF65-F5344CB8AC3E}">
        <p14:creationId xmlns:p14="http://schemas.microsoft.com/office/powerpoint/2010/main" val="55999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C2FB24F3-8C98-4996-BBE4-19BE0A0A1B04}" type="datetimeFigureOut">
              <a:rPr lang="ru-RU"/>
              <a:pPr>
                <a:defRPr/>
              </a:pPr>
              <a:t>30.01.2023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26673F70-1F41-4E83-9B87-F53526F9593D}" type="slidenum">
              <a:rPr lang="ru-RU"/>
              <a:pPr>
                <a:defRPr/>
              </a:pPr>
              <a:t>‹#›</a:t>
            </a:fld>
            <a:endParaRPr lang="ru-RU"/>
          </a:p>
        </p:txBody>
      </p:sp>
    </p:spTree>
    <p:extLst>
      <p:ext uri="{BB962C8B-B14F-4D97-AF65-F5344CB8AC3E}">
        <p14:creationId xmlns:p14="http://schemas.microsoft.com/office/powerpoint/2010/main" val="66427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4FD932C9-67C4-43ED-805C-C1BF91163574}" type="datetimeFigureOut">
              <a:rPr lang="ru-RU"/>
              <a:pPr>
                <a:defRPr/>
              </a:pPr>
              <a:t>30.01.2023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7F375ECA-C412-4F16-AEC0-826F9E233C95}" type="slidenum">
              <a:rPr lang="ru-RU"/>
              <a:pPr>
                <a:defRPr/>
              </a:pPr>
              <a:t>‹#›</a:t>
            </a:fld>
            <a:endParaRPr lang="ru-RU"/>
          </a:p>
        </p:txBody>
      </p:sp>
    </p:spTree>
    <p:extLst>
      <p:ext uri="{BB962C8B-B14F-4D97-AF65-F5344CB8AC3E}">
        <p14:creationId xmlns:p14="http://schemas.microsoft.com/office/powerpoint/2010/main" val="3338738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Полилиния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073E87"/>
                </a:solidFill>
              </a:defRPr>
            </a:lvl1pPr>
            <a:extLst/>
          </a:lstStyle>
          <a:p>
            <a:pPr>
              <a:defRPr/>
            </a:pPr>
            <a:fld id="{E894C7B3-BE8B-4F4B-9FB4-F27564717528}" type="datetimeFigureOut">
              <a:rPr lang="ru-RU"/>
              <a:pPr>
                <a:defRPr/>
              </a:pPr>
              <a:t>30.01.2023</a:t>
            </a:fld>
            <a:endParaRPr lang="ru-RU"/>
          </a:p>
        </p:txBody>
      </p:sp>
      <p:sp>
        <p:nvSpPr>
          <p:cNvPr id="12" name="Нижний колонтитул 18"/>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073E87"/>
                </a:solidFill>
              </a:defRPr>
            </a:lvl1pPr>
            <a:extLst/>
          </a:lstStyle>
          <a:p>
            <a:pPr>
              <a:defRPr/>
            </a:pPr>
            <a:fld id="{2D1F0CA6-9F56-42F6-8E53-8EAD5F21E30B}" type="slidenum">
              <a:rPr lang="ru-RU"/>
              <a:pPr>
                <a:defRPr/>
              </a:pPr>
              <a:t>‹#›</a:t>
            </a:fld>
            <a:endParaRPr lang="ru-RU"/>
          </a:p>
        </p:txBody>
      </p:sp>
    </p:spTree>
    <p:extLst>
      <p:ext uri="{BB962C8B-B14F-4D97-AF65-F5344CB8AC3E}">
        <p14:creationId xmlns:p14="http://schemas.microsoft.com/office/powerpoint/2010/main" val="1792787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C25DA617-E3A0-405B-AA38-94A9CE04EA03}"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99470540-E139-40AF-A698-E1C9A0EEE65B}" type="slidenum">
              <a:rPr lang="ru-RU"/>
              <a:pPr>
                <a:defRPr/>
              </a:pPr>
              <a:t>‹#›</a:t>
            </a:fld>
            <a:endParaRPr lang="ru-RU"/>
          </a:p>
        </p:txBody>
      </p:sp>
    </p:spTree>
    <p:extLst>
      <p:ext uri="{BB962C8B-B14F-4D97-AF65-F5344CB8AC3E}">
        <p14:creationId xmlns:p14="http://schemas.microsoft.com/office/powerpoint/2010/main" val="2250338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solidFill>
                  <a:srgbClr val="073E87"/>
                </a:solidFill>
              </a:defRPr>
            </a:lvl1pPr>
            <a:extLst/>
          </a:lstStyle>
          <a:p>
            <a:pPr>
              <a:defRPr/>
            </a:pPr>
            <a:fld id="{C4BB790B-09F4-4577-8F54-499395E33EE1}" type="datetimeFigureOut">
              <a:rPr lang="ru-RU"/>
              <a:pPr>
                <a:defRPr/>
              </a:pPr>
              <a:t>30.01.2023</a:t>
            </a:fld>
            <a:endParaRPr lang="ru-RU"/>
          </a:p>
        </p:txBody>
      </p:sp>
      <p:sp>
        <p:nvSpPr>
          <p:cNvPr id="7"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solidFill>
                  <a:srgbClr val="073E87"/>
                </a:solidFill>
              </a:defRPr>
            </a:lvl1pPr>
            <a:extLst/>
          </a:lstStyle>
          <a:p>
            <a:pPr>
              <a:defRPr/>
            </a:pPr>
            <a:fld id="{23B3D4EF-E825-41B1-9F9D-5684CEE1860C}" type="slidenum">
              <a:rPr lang="ru-RU"/>
              <a:pPr>
                <a:defRPr/>
              </a:pPr>
              <a:t>‹#›</a:t>
            </a:fld>
            <a:endParaRPr lang="ru-RU"/>
          </a:p>
        </p:txBody>
      </p:sp>
    </p:spTree>
    <p:extLst>
      <p:ext uri="{BB962C8B-B14F-4D97-AF65-F5344CB8AC3E}">
        <p14:creationId xmlns:p14="http://schemas.microsoft.com/office/powerpoint/2010/main" val="386848665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solidFill>
                  <a:srgbClr val="073E87"/>
                </a:solidFill>
              </a:defRPr>
            </a:lvl1pPr>
            <a:extLst/>
          </a:lstStyle>
          <a:p>
            <a:pPr>
              <a:defRPr/>
            </a:pPr>
            <a:fld id="{3C30ECC2-4156-44B8-9504-AEB331FDD986}"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rgbClr val="073E87"/>
                </a:solidFill>
              </a:defRPr>
            </a:lvl1pPr>
            <a:extLst/>
          </a:lstStyle>
          <a:p>
            <a:pPr>
              <a:defRPr/>
            </a:pPr>
            <a:fld id="{BCB1E956-B0F7-4295-88F2-40E0F3EF971D}" type="slidenum">
              <a:rPr lang="ru-RU"/>
              <a:pPr>
                <a:defRPr/>
              </a:pPr>
              <a:t>‹#›</a:t>
            </a:fld>
            <a:endParaRPr lang="ru-RU"/>
          </a:p>
        </p:txBody>
      </p:sp>
    </p:spTree>
    <p:extLst>
      <p:ext uri="{BB962C8B-B14F-4D97-AF65-F5344CB8AC3E}">
        <p14:creationId xmlns:p14="http://schemas.microsoft.com/office/powerpoint/2010/main" val="394744521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solidFill>
                  <a:srgbClr val="073E87"/>
                </a:solidFill>
              </a:defRPr>
            </a:lvl1pPr>
            <a:extLst/>
          </a:lstStyle>
          <a:p>
            <a:pPr>
              <a:defRPr/>
            </a:pPr>
            <a:fld id="{3272A12A-D95C-4B17-9142-B890C864C6C9}" type="datetimeFigureOut">
              <a:rPr lang="ru-RU"/>
              <a:pPr>
                <a:defRPr/>
              </a:pPr>
              <a:t>30.01.2023</a:t>
            </a:fld>
            <a:endParaRPr lang="ru-RU"/>
          </a:p>
        </p:txBody>
      </p:sp>
      <p:sp>
        <p:nvSpPr>
          <p:cNvPr id="8" name="Нижний колонтитул 7"/>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solidFill>
                  <a:srgbClr val="073E87"/>
                </a:solidFill>
              </a:defRPr>
            </a:lvl1pPr>
            <a:extLst/>
          </a:lstStyle>
          <a:p>
            <a:pPr>
              <a:defRPr/>
            </a:pPr>
            <a:fld id="{BEFA5D69-964E-4243-AE9B-2CCC232969D1}" type="slidenum">
              <a:rPr lang="ru-RU"/>
              <a:pPr>
                <a:defRPr/>
              </a:pPr>
              <a:t>‹#›</a:t>
            </a:fld>
            <a:endParaRPr lang="ru-RU"/>
          </a:p>
        </p:txBody>
      </p:sp>
    </p:spTree>
    <p:extLst>
      <p:ext uri="{BB962C8B-B14F-4D97-AF65-F5344CB8AC3E}">
        <p14:creationId xmlns:p14="http://schemas.microsoft.com/office/powerpoint/2010/main" val="21196356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solidFill>
                  <a:srgbClr val="073E87"/>
                </a:solidFill>
              </a:defRPr>
            </a:lvl1pPr>
            <a:extLst/>
          </a:lstStyle>
          <a:p>
            <a:pPr>
              <a:defRPr/>
            </a:pPr>
            <a:fld id="{56E489AB-F3F6-4DF0-BDE9-E9BB1802EAAD}" type="datetimeFigureOut">
              <a:rPr lang="ru-RU"/>
              <a:pPr>
                <a:defRPr/>
              </a:pPr>
              <a:t>30.01.2023</a:t>
            </a:fld>
            <a:endParaRPr lang="ru-RU"/>
          </a:p>
        </p:txBody>
      </p:sp>
      <p:sp>
        <p:nvSpPr>
          <p:cNvPr id="4" name="Нижний колонтитул 3"/>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solidFill>
                  <a:srgbClr val="073E87"/>
                </a:solidFill>
              </a:defRPr>
            </a:lvl1pPr>
            <a:extLst/>
          </a:lstStyle>
          <a:p>
            <a:pPr>
              <a:defRPr/>
            </a:pPr>
            <a:fld id="{69AD1D5A-40C4-4FD2-A283-A03857244EFC}" type="slidenum">
              <a:rPr lang="ru-RU"/>
              <a:pPr>
                <a:defRPr/>
              </a:pPr>
              <a:t>‹#›</a:t>
            </a:fld>
            <a:endParaRPr lang="ru-RU"/>
          </a:p>
        </p:txBody>
      </p:sp>
    </p:spTree>
    <p:extLst>
      <p:ext uri="{BB962C8B-B14F-4D97-AF65-F5344CB8AC3E}">
        <p14:creationId xmlns:p14="http://schemas.microsoft.com/office/powerpoint/2010/main" val="239593673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rgbClr val="073E87"/>
                </a:solidFill>
              </a:defRPr>
            </a:lvl1pPr>
            <a:extLst/>
          </a:lstStyle>
          <a:p>
            <a:pPr>
              <a:defRPr/>
            </a:pPr>
            <a:fld id="{120AADBD-59C1-4A85-B498-4CB6E651837D}" type="datetimeFigureOut">
              <a:rPr lang="ru-RU"/>
              <a:pPr>
                <a:defRPr/>
              </a:pPr>
              <a:t>30.01.2023</a:t>
            </a:fld>
            <a:endParaRPr lang="ru-RU"/>
          </a:p>
        </p:txBody>
      </p:sp>
      <p:sp>
        <p:nvSpPr>
          <p:cNvPr id="3" name="Нижний колонтитул 2"/>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4" name="Номер слайда 3"/>
          <p:cNvSpPr>
            <a:spLocks noGrp="1"/>
          </p:cNvSpPr>
          <p:nvPr>
            <p:ph type="sldNum" sz="quarter" idx="12"/>
          </p:nvPr>
        </p:nvSpPr>
        <p:spPr/>
        <p:txBody>
          <a:bodyPr/>
          <a:lstStyle>
            <a:lvl1pPr>
              <a:defRPr>
                <a:solidFill>
                  <a:srgbClr val="073E87"/>
                </a:solidFill>
              </a:defRPr>
            </a:lvl1pPr>
            <a:extLst/>
          </a:lstStyle>
          <a:p>
            <a:pPr>
              <a:defRPr/>
            </a:pPr>
            <a:fld id="{3979B405-E1BE-4F2E-96CB-DE3856A4EBF5}" type="slidenum">
              <a:rPr lang="ru-RU"/>
              <a:pPr>
                <a:defRPr/>
              </a:pPr>
              <a:t>‹#›</a:t>
            </a:fld>
            <a:endParaRPr lang="ru-RU"/>
          </a:p>
        </p:txBody>
      </p:sp>
    </p:spTree>
    <p:extLst>
      <p:ext uri="{BB962C8B-B14F-4D97-AF65-F5344CB8AC3E}">
        <p14:creationId xmlns:p14="http://schemas.microsoft.com/office/powerpoint/2010/main" val="2952695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solidFill>
                  <a:srgbClr val="073E87"/>
                </a:solidFill>
              </a:defRPr>
            </a:lvl1pPr>
            <a:extLst/>
          </a:lstStyle>
          <a:p>
            <a:pPr>
              <a:defRPr/>
            </a:pPr>
            <a:fld id="{861C7B8D-DD02-448B-BADB-CB609CDDEDBF}"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rgbClr val="073E87"/>
                </a:solidFill>
              </a:defRPr>
            </a:lvl1pPr>
            <a:extLst/>
          </a:lstStyle>
          <a:p>
            <a:pPr>
              <a:defRPr/>
            </a:pPr>
            <a:fld id="{F22D7A1A-3FCC-47FB-A5A4-280AC64EF8FB}" type="slidenum">
              <a:rPr lang="ru-RU"/>
              <a:pPr>
                <a:defRPr/>
              </a:pPr>
              <a:t>‹#›</a:t>
            </a:fld>
            <a:endParaRPr lang="ru-RU"/>
          </a:p>
        </p:txBody>
      </p:sp>
    </p:spTree>
    <p:extLst>
      <p:ext uri="{BB962C8B-B14F-4D97-AF65-F5344CB8AC3E}">
        <p14:creationId xmlns:p14="http://schemas.microsoft.com/office/powerpoint/2010/main" val="400416982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6F7CCCAF-25AA-4CFB-B2FD-638007B98AA4}" type="datetimeFigureOut">
              <a:rPr lang="ru-RU"/>
              <a:pPr>
                <a:defRPr/>
              </a:pPr>
              <a:t>30.01.2023</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087FC6FF-48E7-4274-B821-25A35AA38BF1}" type="slidenum">
              <a:rPr lang="ru-RU"/>
              <a:pPr>
                <a:defRPr/>
              </a:pPr>
              <a:t>‹#›</a:t>
            </a:fld>
            <a:endParaRPr lang="ru-RU"/>
          </a:p>
        </p:txBody>
      </p:sp>
    </p:spTree>
    <p:extLst>
      <p:ext uri="{BB962C8B-B14F-4D97-AF65-F5344CB8AC3E}">
        <p14:creationId xmlns:p14="http://schemas.microsoft.com/office/powerpoint/2010/main" val="38693378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Полилиния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7" name="Прямоугольный треугольник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rgbClr val="073E87"/>
                </a:solidFill>
              </a:defRPr>
            </a:lvl1pPr>
            <a:extLst/>
          </a:lstStyle>
          <a:p>
            <a:pPr>
              <a:defRPr/>
            </a:pPr>
            <a:fld id="{ACF7875D-0550-4464-A397-0A705E81C7A5}" type="datetimeFigureOut">
              <a:rPr lang="ru-RU"/>
              <a:pPr>
                <a:defRPr/>
              </a:pPr>
              <a:t>30.01.2023</a:t>
            </a:fld>
            <a:endParaRPr lang="ru-RU"/>
          </a:p>
        </p:txBody>
      </p:sp>
      <p:sp>
        <p:nvSpPr>
          <p:cNvPr id="12"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rgbClr val="073E87"/>
                </a:solidFill>
              </a:defRPr>
            </a:lvl1pPr>
            <a:extLst/>
          </a:lstStyle>
          <a:p>
            <a:pPr>
              <a:defRPr/>
            </a:pPr>
            <a:fld id="{0EE8F1BB-71CF-461F-B56B-8BF1BE8D8E71}" type="slidenum">
              <a:rPr lang="ru-RU"/>
              <a:pPr>
                <a:defRPr/>
              </a:pPr>
              <a:t>‹#›</a:t>
            </a:fld>
            <a:endParaRPr lang="ru-RU"/>
          </a:p>
        </p:txBody>
      </p:sp>
    </p:spTree>
    <p:extLst>
      <p:ext uri="{BB962C8B-B14F-4D97-AF65-F5344CB8AC3E}">
        <p14:creationId xmlns:p14="http://schemas.microsoft.com/office/powerpoint/2010/main" val="89193424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DD601EFF-64DE-40A2-B6B3-AEA35C4E943A}"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F690F15B-055A-4A38-9AB2-9C3BC9B7E98E}" type="slidenum">
              <a:rPr lang="ru-RU"/>
              <a:pPr>
                <a:defRPr/>
              </a:pPr>
              <a:t>‹#›</a:t>
            </a:fld>
            <a:endParaRPr lang="ru-RU"/>
          </a:p>
        </p:txBody>
      </p:sp>
    </p:spTree>
    <p:extLst>
      <p:ext uri="{BB962C8B-B14F-4D97-AF65-F5344CB8AC3E}">
        <p14:creationId xmlns:p14="http://schemas.microsoft.com/office/powerpoint/2010/main" val="3432689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D47386A7-29DB-408B-8B99-4F377E7D4696}"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AB56644E-8E45-4C15-B55B-0609A0373542}" type="slidenum">
              <a:rPr lang="ru-RU"/>
              <a:pPr>
                <a:defRPr/>
              </a:pPr>
              <a:t>‹#›</a:t>
            </a:fld>
            <a:endParaRPr lang="ru-RU"/>
          </a:p>
        </p:txBody>
      </p:sp>
    </p:spTree>
    <p:extLst>
      <p:ext uri="{BB962C8B-B14F-4D97-AF65-F5344CB8AC3E}">
        <p14:creationId xmlns:p14="http://schemas.microsoft.com/office/powerpoint/2010/main" val="23120422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Полилиния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073E87"/>
                </a:solidFill>
              </a:defRPr>
            </a:lvl1pPr>
            <a:extLst/>
          </a:lstStyle>
          <a:p>
            <a:pPr>
              <a:defRPr/>
            </a:pPr>
            <a:fld id="{40501BB0-A5D7-4BDA-8F46-91F071242DF7}" type="datetimeFigureOut">
              <a:rPr lang="ru-RU"/>
              <a:pPr>
                <a:defRPr/>
              </a:pPr>
              <a:t>30.01.2023</a:t>
            </a:fld>
            <a:endParaRPr lang="ru-RU"/>
          </a:p>
        </p:txBody>
      </p:sp>
      <p:sp>
        <p:nvSpPr>
          <p:cNvPr id="12" name="Нижний колонтитул 18"/>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073E87"/>
                </a:solidFill>
              </a:defRPr>
            </a:lvl1pPr>
            <a:extLst/>
          </a:lstStyle>
          <a:p>
            <a:pPr>
              <a:defRPr/>
            </a:pPr>
            <a:fld id="{4BF24396-EBC3-408A-874F-75DF74D5DB06}" type="slidenum">
              <a:rPr lang="ru-RU"/>
              <a:pPr>
                <a:defRPr/>
              </a:pPr>
              <a:t>‹#›</a:t>
            </a:fld>
            <a:endParaRPr lang="ru-RU"/>
          </a:p>
        </p:txBody>
      </p:sp>
    </p:spTree>
    <p:extLst>
      <p:ext uri="{BB962C8B-B14F-4D97-AF65-F5344CB8AC3E}">
        <p14:creationId xmlns:p14="http://schemas.microsoft.com/office/powerpoint/2010/main" val="15546855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E10C397C-34ED-4612-93A8-1997665CA605}"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ACB3A7C2-8B43-468D-B81F-E14D8E372EC2}" type="slidenum">
              <a:rPr lang="ru-RU"/>
              <a:pPr>
                <a:defRPr/>
              </a:pPr>
              <a:t>‹#›</a:t>
            </a:fld>
            <a:endParaRPr lang="ru-RU"/>
          </a:p>
        </p:txBody>
      </p:sp>
    </p:spTree>
    <p:extLst>
      <p:ext uri="{BB962C8B-B14F-4D97-AF65-F5344CB8AC3E}">
        <p14:creationId xmlns:p14="http://schemas.microsoft.com/office/powerpoint/2010/main" val="5713716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solidFill>
                  <a:srgbClr val="073E87"/>
                </a:solidFill>
              </a:defRPr>
            </a:lvl1pPr>
            <a:extLst/>
          </a:lstStyle>
          <a:p>
            <a:pPr>
              <a:defRPr/>
            </a:pPr>
            <a:fld id="{81E94E8A-BBAA-4F4E-B9BE-83C74A0933AA}" type="datetimeFigureOut">
              <a:rPr lang="ru-RU"/>
              <a:pPr>
                <a:defRPr/>
              </a:pPr>
              <a:t>30.01.2023</a:t>
            </a:fld>
            <a:endParaRPr lang="ru-RU"/>
          </a:p>
        </p:txBody>
      </p:sp>
      <p:sp>
        <p:nvSpPr>
          <p:cNvPr id="7"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solidFill>
                  <a:srgbClr val="073E87"/>
                </a:solidFill>
              </a:defRPr>
            </a:lvl1pPr>
            <a:extLst/>
          </a:lstStyle>
          <a:p>
            <a:pPr>
              <a:defRPr/>
            </a:pPr>
            <a:fld id="{C39A9577-C04A-4CA6-9454-2F6129F44849}" type="slidenum">
              <a:rPr lang="ru-RU"/>
              <a:pPr>
                <a:defRPr/>
              </a:pPr>
              <a:t>‹#›</a:t>
            </a:fld>
            <a:endParaRPr lang="ru-RU"/>
          </a:p>
        </p:txBody>
      </p:sp>
    </p:spTree>
    <p:extLst>
      <p:ext uri="{BB962C8B-B14F-4D97-AF65-F5344CB8AC3E}">
        <p14:creationId xmlns:p14="http://schemas.microsoft.com/office/powerpoint/2010/main" val="240907092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solidFill>
                  <a:srgbClr val="073E87"/>
                </a:solidFill>
              </a:defRPr>
            </a:lvl1pPr>
            <a:extLst/>
          </a:lstStyle>
          <a:p>
            <a:pPr>
              <a:defRPr/>
            </a:pPr>
            <a:fld id="{8E5EBDC4-7572-44D1-B266-2D254B1DB54E}"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rgbClr val="073E87"/>
                </a:solidFill>
              </a:defRPr>
            </a:lvl1pPr>
            <a:extLst/>
          </a:lstStyle>
          <a:p>
            <a:pPr>
              <a:defRPr/>
            </a:pPr>
            <a:fld id="{3CC965EA-45CD-4616-84CD-2CB975356A6B}" type="slidenum">
              <a:rPr lang="ru-RU"/>
              <a:pPr>
                <a:defRPr/>
              </a:pPr>
              <a:t>‹#›</a:t>
            </a:fld>
            <a:endParaRPr lang="ru-RU"/>
          </a:p>
        </p:txBody>
      </p:sp>
    </p:spTree>
    <p:extLst>
      <p:ext uri="{BB962C8B-B14F-4D97-AF65-F5344CB8AC3E}">
        <p14:creationId xmlns:p14="http://schemas.microsoft.com/office/powerpoint/2010/main" val="724116810"/>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solidFill>
                  <a:srgbClr val="073E87"/>
                </a:solidFill>
              </a:defRPr>
            </a:lvl1pPr>
            <a:extLst/>
          </a:lstStyle>
          <a:p>
            <a:pPr>
              <a:defRPr/>
            </a:pPr>
            <a:fld id="{C0831DF4-4D4F-4FBD-B49A-C248F90F13C7}" type="datetimeFigureOut">
              <a:rPr lang="ru-RU"/>
              <a:pPr>
                <a:defRPr/>
              </a:pPr>
              <a:t>30.01.2023</a:t>
            </a:fld>
            <a:endParaRPr lang="ru-RU"/>
          </a:p>
        </p:txBody>
      </p:sp>
      <p:sp>
        <p:nvSpPr>
          <p:cNvPr id="8" name="Нижний колонтитул 7"/>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solidFill>
                  <a:srgbClr val="073E87"/>
                </a:solidFill>
              </a:defRPr>
            </a:lvl1pPr>
            <a:extLst/>
          </a:lstStyle>
          <a:p>
            <a:pPr>
              <a:defRPr/>
            </a:pPr>
            <a:fld id="{B0068F47-0C7C-4106-BE27-721558DE5F96}" type="slidenum">
              <a:rPr lang="ru-RU"/>
              <a:pPr>
                <a:defRPr/>
              </a:pPr>
              <a:t>‹#›</a:t>
            </a:fld>
            <a:endParaRPr lang="ru-RU"/>
          </a:p>
        </p:txBody>
      </p:sp>
    </p:spTree>
    <p:extLst>
      <p:ext uri="{BB962C8B-B14F-4D97-AF65-F5344CB8AC3E}">
        <p14:creationId xmlns:p14="http://schemas.microsoft.com/office/powerpoint/2010/main" val="2851992619"/>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solidFill>
                  <a:srgbClr val="073E87"/>
                </a:solidFill>
              </a:defRPr>
            </a:lvl1pPr>
            <a:extLst/>
          </a:lstStyle>
          <a:p>
            <a:pPr>
              <a:defRPr/>
            </a:pPr>
            <a:fld id="{14255C11-8B56-41AB-A563-B49C5C264266}" type="datetimeFigureOut">
              <a:rPr lang="ru-RU"/>
              <a:pPr>
                <a:defRPr/>
              </a:pPr>
              <a:t>30.01.2023</a:t>
            </a:fld>
            <a:endParaRPr lang="ru-RU"/>
          </a:p>
        </p:txBody>
      </p:sp>
      <p:sp>
        <p:nvSpPr>
          <p:cNvPr id="4" name="Нижний колонтитул 3"/>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solidFill>
                  <a:srgbClr val="073E87"/>
                </a:solidFill>
              </a:defRPr>
            </a:lvl1pPr>
            <a:extLst/>
          </a:lstStyle>
          <a:p>
            <a:pPr>
              <a:defRPr/>
            </a:pPr>
            <a:fld id="{F3E9ADCE-2E7B-4734-A076-CCC03A3E4570}" type="slidenum">
              <a:rPr lang="ru-RU"/>
              <a:pPr>
                <a:defRPr/>
              </a:pPr>
              <a:t>‹#›</a:t>
            </a:fld>
            <a:endParaRPr lang="ru-RU"/>
          </a:p>
        </p:txBody>
      </p:sp>
    </p:spTree>
    <p:extLst>
      <p:ext uri="{BB962C8B-B14F-4D97-AF65-F5344CB8AC3E}">
        <p14:creationId xmlns:p14="http://schemas.microsoft.com/office/powerpoint/2010/main" val="3024802392"/>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rgbClr val="073E87"/>
                </a:solidFill>
              </a:defRPr>
            </a:lvl1pPr>
            <a:extLst/>
          </a:lstStyle>
          <a:p>
            <a:pPr>
              <a:defRPr/>
            </a:pPr>
            <a:fld id="{40F73BA0-3178-4B35-B94A-A1832C6F22BF}" type="datetimeFigureOut">
              <a:rPr lang="ru-RU"/>
              <a:pPr>
                <a:defRPr/>
              </a:pPr>
              <a:t>30.01.2023</a:t>
            </a:fld>
            <a:endParaRPr lang="ru-RU"/>
          </a:p>
        </p:txBody>
      </p:sp>
      <p:sp>
        <p:nvSpPr>
          <p:cNvPr id="3" name="Нижний колонтитул 2"/>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4" name="Номер слайда 3"/>
          <p:cNvSpPr>
            <a:spLocks noGrp="1"/>
          </p:cNvSpPr>
          <p:nvPr>
            <p:ph type="sldNum" sz="quarter" idx="12"/>
          </p:nvPr>
        </p:nvSpPr>
        <p:spPr/>
        <p:txBody>
          <a:bodyPr/>
          <a:lstStyle>
            <a:lvl1pPr>
              <a:defRPr>
                <a:solidFill>
                  <a:srgbClr val="073E87"/>
                </a:solidFill>
              </a:defRPr>
            </a:lvl1pPr>
            <a:extLst/>
          </a:lstStyle>
          <a:p>
            <a:pPr>
              <a:defRPr/>
            </a:pPr>
            <a:fld id="{DAACA37B-CEF9-4B3A-BE3E-FC508D9B0767}" type="slidenum">
              <a:rPr lang="ru-RU"/>
              <a:pPr>
                <a:defRPr/>
              </a:pPr>
              <a:t>‹#›</a:t>
            </a:fld>
            <a:endParaRPr lang="ru-RU"/>
          </a:p>
        </p:txBody>
      </p:sp>
    </p:spTree>
    <p:extLst>
      <p:ext uri="{BB962C8B-B14F-4D97-AF65-F5344CB8AC3E}">
        <p14:creationId xmlns:p14="http://schemas.microsoft.com/office/powerpoint/2010/main" val="10285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8FCA1DD1-4397-4BE8-A158-0AA77C498B50}" type="datetimeFigureOut">
              <a:rPr lang="ru-RU"/>
              <a:pPr>
                <a:defRPr/>
              </a:pPr>
              <a:t>30.01.2023</a:t>
            </a:fld>
            <a:endParaRPr lang="ru-RU"/>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B815A8BB-8D6E-4A43-BCF0-773AD0900AE8}" type="slidenum">
              <a:rPr lang="ru-RU"/>
              <a:pPr>
                <a:defRPr/>
              </a:pPr>
              <a:t>‹#›</a:t>
            </a:fld>
            <a:endParaRPr lang="ru-RU"/>
          </a:p>
        </p:txBody>
      </p:sp>
    </p:spTree>
    <p:extLst>
      <p:ext uri="{BB962C8B-B14F-4D97-AF65-F5344CB8AC3E}">
        <p14:creationId xmlns:p14="http://schemas.microsoft.com/office/powerpoint/2010/main" val="313074024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solidFill>
                  <a:srgbClr val="073E87"/>
                </a:solidFill>
              </a:defRPr>
            </a:lvl1pPr>
            <a:extLst/>
          </a:lstStyle>
          <a:p>
            <a:pPr>
              <a:defRPr/>
            </a:pPr>
            <a:fld id="{AF854376-0CEE-4FF7-B80B-D64C4CAC82BC}"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rgbClr val="073E87"/>
                </a:solidFill>
              </a:defRPr>
            </a:lvl1pPr>
            <a:extLst/>
          </a:lstStyle>
          <a:p>
            <a:pPr>
              <a:defRPr/>
            </a:pPr>
            <a:fld id="{3D94C304-AE3C-4EA0-ACB1-5CD9F99F1CDE}" type="slidenum">
              <a:rPr lang="ru-RU"/>
              <a:pPr>
                <a:defRPr/>
              </a:pPr>
              <a:t>‹#›</a:t>
            </a:fld>
            <a:endParaRPr lang="ru-RU"/>
          </a:p>
        </p:txBody>
      </p:sp>
    </p:spTree>
    <p:extLst>
      <p:ext uri="{BB962C8B-B14F-4D97-AF65-F5344CB8AC3E}">
        <p14:creationId xmlns:p14="http://schemas.microsoft.com/office/powerpoint/2010/main" val="3878727428"/>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Полилиния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7" name="Прямоугольный треугольник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rgbClr val="073E87"/>
                </a:solidFill>
              </a:defRPr>
            </a:lvl1pPr>
            <a:extLst/>
          </a:lstStyle>
          <a:p>
            <a:pPr>
              <a:defRPr/>
            </a:pPr>
            <a:fld id="{B9E27BEA-0BAF-4B46-A975-CD764F482429}" type="datetimeFigureOut">
              <a:rPr lang="ru-RU"/>
              <a:pPr>
                <a:defRPr/>
              </a:pPr>
              <a:t>30.01.2023</a:t>
            </a:fld>
            <a:endParaRPr lang="ru-RU"/>
          </a:p>
        </p:txBody>
      </p:sp>
      <p:sp>
        <p:nvSpPr>
          <p:cNvPr id="12" name="Нижний колонтитул 5"/>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rgbClr val="073E87"/>
                </a:solidFill>
              </a:defRPr>
            </a:lvl1pPr>
            <a:extLst/>
          </a:lstStyle>
          <a:p>
            <a:pPr>
              <a:defRPr/>
            </a:pPr>
            <a:fld id="{557AD287-B622-4D2C-974B-88863039135A}" type="slidenum">
              <a:rPr lang="ru-RU"/>
              <a:pPr>
                <a:defRPr/>
              </a:pPr>
              <a:t>‹#›</a:t>
            </a:fld>
            <a:endParaRPr lang="ru-RU"/>
          </a:p>
        </p:txBody>
      </p:sp>
    </p:spTree>
    <p:extLst>
      <p:ext uri="{BB962C8B-B14F-4D97-AF65-F5344CB8AC3E}">
        <p14:creationId xmlns:p14="http://schemas.microsoft.com/office/powerpoint/2010/main" val="3693764998"/>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313D38DB-0C82-4308-B754-EAAEEA586E82}"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5B9C49D2-9268-49D6-B735-6A6E4E0F6BB0}" type="slidenum">
              <a:rPr lang="ru-RU"/>
              <a:pPr>
                <a:defRPr/>
              </a:pPr>
              <a:t>‹#›</a:t>
            </a:fld>
            <a:endParaRPr lang="ru-RU"/>
          </a:p>
        </p:txBody>
      </p:sp>
    </p:spTree>
    <p:extLst>
      <p:ext uri="{BB962C8B-B14F-4D97-AF65-F5344CB8AC3E}">
        <p14:creationId xmlns:p14="http://schemas.microsoft.com/office/powerpoint/2010/main" val="17618392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solidFill>
                  <a:srgbClr val="073E87"/>
                </a:solidFill>
              </a:defRPr>
            </a:lvl1pPr>
            <a:extLst/>
          </a:lstStyle>
          <a:p>
            <a:pPr>
              <a:defRPr/>
            </a:pPr>
            <a:fld id="{5345C73D-6715-4EA3-BA88-CB61FF5FDD79}" type="datetimeFigureOut">
              <a:rPr lang="ru-RU"/>
              <a:pPr>
                <a:defRPr/>
              </a:pPr>
              <a:t>30.01.2023</a:t>
            </a:fld>
            <a:endParaRPr lang="ru-RU"/>
          </a:p>
        </p:txBody>
      </p:sp>
      <p:sp>
        <p:nvSpPr>
          <p:cNvPr id="5" name="Нижний колонтитул 4"/>
          <p:cNvSpPr>
            <a:spLocks noGrp="1"/>
          </p:cNvSpPr>
          <p:nvPr>
            <p:ph type="ftr" sz="quarter" idx="11"/>
          </p:nvPr>
        </p:nvSpPr>
        <p:spPr/>
        <p:txBody>
          <a:bodyPr/>
          <a:lstStyle>
            <a:lvl1pPr>
              <a:defRPr>
                <a:solidFill>
                  <a:srgbClr val="073E87"/>
                </a:solidFill>
              </a:defRPr>
            </a:lvl1pPr>
            <a:extLst/>
          </a:lstStyle>
          <a:p>
            <a:pPr>
              <a:defRPr/>
            </a:pPr>
            <a:endParaRPr lang="ru-RU"/>
          </a:p>
        </p:txBody>
      </p:sp>
      <p:sp>
        <p:nvSpPr>
          <p:cNvPr id="6" name="Номер слайда 5"/>
          <p:cNvSpPr>
            <a:spLocks noGrp="1"/>
          </p:cNvSpPr>
          <p:nvPr>
            <p:ph type="sldNum" sz="quarter" idx="12"/>
          </p:nvPr>
        </p:nvSpPr>
        <p:spPr/>
        <p:txBody>
          <a:bodyPr/>
          <a:lstStyle>
            <a:lvl1pPr>
              <a:defRPr>
                <a:solidFill>
                  <a:srgbClr val="073E87"/>
                </a:solidFill>
              </a:defRPr>
            </a:lvl1pPr>
            <a:extLst/>
          </a:lstStyle>
          <a:p>
            <a:pPr>
              <a:defRPr/>
            </a:pPr>
            <a:fld id="{8C0A4814-2D69-4B54-B6F6-847FEAE6AF31}" type="slidenum">
              <a:rPr lang="ru-RU"/>
              <a:pPr>
                <a:defRPr/>
              </a:pPr>
              <a:t>‹#›</a:t>
            </a:fld>
            <a:endParaRPr lang="ru-RU"/>
          </a:p>
        </p:txBody>
      </p:sp>
    </p:spTree>
    <p:extLst>
      <p:ext uri="{BB962C8B-B14F-4D97-AF65-F5344CB8AC3E}">
        <p14:creationId xmlns:p14="http://schemas.microsoft.com/office/powerpoint/2010/main" val="53697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lvl1pPr>
            <a:extLst/>
          </a:lstStyle>
          <a:p>
            <a:pPr>
              <a:defRPr/>
            </a:pPr>
            <a:fld id="{91BADBB7-10BD-4D11-B94B-9DB71A252198}"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7C304CB6-FB83-4B66-8730-12C9EB2B4902}" type="slidenum">
              <a:rPr lang="ru-RU"/>
              <a:pPr>
                <a:defRPr/>
              </a:pPr>
              <a:t>‹#›</a:t>
            </a:fld>
            <a:endParaRPr lang="ru-RU"/>
          </a:p>
        </p:txBody>
      </p:sp>
    </p:spTree>
    <p:extLst>
      <p:ext uri="{BB962C8B-B14F-4D97-AF65-F5344CB8AC3E}">
        <p14:creationId xmlns:p14="http://schemas.microsoft.com/office/powerpoint/2010/main" val="22019128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9006B114-2223-44F6-AF21-F612D9FF7BE2}" type="datetimeFigureOut">
              <a:rPr lang="ru-RU"/>
              <a:pPr>
                <a:defRPr/>
              </a:pPr>
              <a:t>30.01.2023</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228FC5C1-B5E6-469C-9AD6-67854EAD7683}" type="slidenum">
              <a:rPr lang="ru-RU"/>
              <a:pPr>
                <a:defRPr/>
              </a:pPr>
              <a:t>‹#›</a:t>
            </a:fld>
            <a:endParaRPr lang="ru-RU"/>
          </a:p>
        </p:txBody>
      </p:sp>
    </p:spTree>
    <p:extLst>
      <p:ext uri="{BB962C8B-B14F-4D97-AF65-F5344CB8AC3E}">
        <p14:creationId xmlns:p14="http://schemas.microsoft.com/office/powerpoint/2010/main" val="27064698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extLst/>
          </a:lstStyle>
          <a:p>
            <a:pPr>
              <a:defRPr/>
            </a:pPr>
            <a:fld id="{4A494F7F-3EFF-4B5D-9E34-C1756315895A}" type="datetimeFigureOut">
              <a:rPr lang="ru-RU"/>
              <a:pPr>
                <a:defRPr/>
              </a:pPr>
              <a:t>30.01.2023</a:t>
            </a:fld>
            <a:endParaRPr lang="ru-RU"/>
          </a:p>
        </p:txBody>
      </p:sp>
      <p:sp>
        <p:nvSpPr>
          <p:cNvPr id="4" name="Нижний колонтитул 3"/>
          <p:cNvSpPr>
            <a:spLocks noGrp="1"/>
          </p:cNvSpPr>
          <p:nvPr>
            <p:ph type="ftr" sz="quarter" idx="11"/>
          </p:nvPr>
        </p:nvSpPr>
        <p:spPr/>
        <p:txBody>
          <a:bodyPr/>
          <a:lstStyle>
            <a:lvl1pPr>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lvl1pPr>
            <a:extLst/>
          </a:lstStyle>
          <a:p>
            <a:pPr>
              <a:defRPr/>
            </a:pPr>
            <a:fld id="{27B1992E-CB6E-460C-B9BA-D1A4B192FAF4}" type="slidenum">
              <a:rPr lang="ru-RU"/>
              <a:pPr>
                <a:defRPr/>
              </a:pPr>
              <a:t>‹#›</a:t>
            </a:fld>
            <a:endParaRPr lang="ru-RU"/>
          </a:p>
        </p:txBody>
      </p:sp>
    </p:spTree>
    <p:extLst>
      <p:ext uri="{BB962C8B-B14F-4D97-AF65-F5344CB8AC3E}">
        <p14:creationId xmlns:p14="http://schemas.microsoft.com/office/powerpoint/2010/main" val="262247669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397D6381-0EAE-4EC4-B83D-5AF5AC4D9A84}" type="datetimeFigureOut">
              <a:rPr lang="ru-RU"/>
              <a:pPr>
                <a:defRPr/>
              </a:pPr>
              <a:t>30.01.2023</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EB1B566D-B2A1-436A-A6F7-D6534FE299DB}" type="slidenum">
              <a:rPr lang="ru-RU"/>
              <a:pPr>
                <a:defRPr/>
              </a:pPr>
              <a:t>‹#›</a:t>
            </a:fld>
            <a:endParaRPr lang="ru-RU"/>
          </a:p>
        </p:txBody>
      </p:sp>
    </p:spTree>
    <p:extLst>
      <p:ext uri="{BB962C8B-B14F-4D97-AF65-F5344CB8AC3E}">
        <p14:creationId xmlns:p14="http://schemas.microsoft.com/office/powerpoint/2010/main" val="4651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A1EC5474-73CF-4399-AEC6-8A32843B2828}" type="datetimeFigureOut">
              <a:rPr lang="ru-RU"/>
              <a:pPr>
                <a:defRPr/>
              </a:pPr>
              <a:t>30.01.2023</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780BED5C-0A92-4BF7-B3D8-109417D35C3E}" type="slidenum">
              <a:rPr lang="ru-RU"/>
              <a:pPr>
                <a:defRPr/>
              </a:pPr>
              <a:t>‹#›</a:t>
            </a:fld>
            <a:endParaRPr lang="ru-RU"/>
          </a:p>
        </p:txBody>
      </p:sp>
    </p:spTree>
    <p:extLst>
      <p:ext uri="{BB962C8B-B14F-4D97-AF65-F5344CB8AC3E}">
        <p14:creationId xmlns:p14="http://schemas.microsoft.com/office/powerpoint/2010/main" val="292751695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Полилиния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7" name="Прямоугольный треугольник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chemeClr val="tx1"/>
                </a:solidFill>
              </a:defRPr>
            </a:lvl1pPr>
            <a:extLst/>
          </a:lstStyle>
          <a:p>
            <a:pPr>
              <a:defRPr/>
            </a:pPr>
            <a:fld id="{26A0427F-DD22-4CEF-84E6-DAC3D5BB140F}" type="datetimeFigureOut">
              <a:rPr lang="ru-RU"/>
              <a:pPr>
                <a:defRPr/>
              </a:pPr>
              <a:t>30.01.2023</a:t>
            </a:fld>
            <a:endParaRPr lang="ru-RU"/>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chemeClr val="tx1"/>
                </a:solidFill>
              </a:defRPr>
            </a:lvl1pPr>
            <a:extLst/>
          </a:lstStyle>
          <a:p>
            <a:pPr>
              <a:defRPr/>
            </a:pPr>
            <a:fld id="{32E1850A-4758-4192-A5FE-DD1E71EEB4E7}" type="slidenum">
              <a:rPr lang="ru-RU"/>
              <a:pPr>
                <a:defRPr/>
              </a:pPr>
              <a:t>‹#›</a:t>
            </a:fld>
            <a:endParaRPr lang="ru-RU"/>
          </a:p>
        </p:txBody>
      </p:sp>
    </p:spTree>
    <p:extLst>
      <p:ext uri="{BB962C8B-B14F-4D97-AF65-F5344CB8AC3E}">
        <p14:creationId xmlns:p14="http://schemas.microsoft.com/office/powerpoint/2010/main" val="4372456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Полилиния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1E38A52F-4276-4E8F-9D2D-75F1370EB20F}" type="datetimeFigureOut">
              <a:rPr lang="ru-RU"/>
              <a:pPr>
                <a:defRPr/>
              </a:pPr>
              <a:t>30.01.2023</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726A95BC-EB2E-48B5-A78C-F79F514CCD9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6473" r:id="rId1"/>
    <p:sldLayoutId id="2147486469" r:id="rId2"/>
    <p:sldLayoutId id="2147486474" r:id="rId3"/>
    <p:sldLayoutId id="2147486475" r:id="rId4"/>
    <p:sldLayoutId id="2147486476" r:id="rId5"/>
    <p:sldLayoutId id="2147486477" r:id="rId6"/>
    <p:sldLayoutId id="2147486470" r:id="rId7"/>
    <p:sldLayoutId id="2147486478" r:id="rId8"/>
    <p:sldLayoutId id="2147486479" r:id="rId9"/>
    <p:sldLayoutId id="2147486471" r:id="rId10"/>
    <p:sldLayoutId id="214748647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2051" name="Полилиния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2057" name="Текст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EE5C564A-DFA7-4ABE-9266-CDB212F09597}" type="datetimeFigureOut">
              <a:rPr lang="ru-RU"/>
              <a:pPr>
                <a:defRPr/>
              </a:pPr>
              <a:t>30.01.2023</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868F849A-F59F-4536-B02B-708F81407A9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6480" r:id="rId1"/>
    <p:sldLayoutId id="2147486481" r:id="rId2"/>
    <p:sldLayoutId id="2147486482" r:id="rId3"/>
    <p:sldLayoutId id="2147486483" r:id="rId4"/>
    <p:sldLayoutId id="2147486484" r:id="rId5"/>
    <p:sldLayoutId id="2147486485" r:id="rId6"/>
    <p:sldLayoutId id="2147486486" r:id="rId7"/>
    <p:sldLayoutId id="2147486487" r:id="rId8"/>
    <p:sldLayoutId id="2147486488" r:id="rId9"/>
    <p:sldLayoutId id="2147486489" r:id="rId10"/>
    <p:sldLayoutId id="214748649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3075" name="Полилиния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ru-RU"/>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3081" name="Текст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C0EAB822-B29A-479E-8EE5-EE397E8CDA53}" type="datetimeFigureOut">
              <a:rPr lang="ru-RU"/>
              <a:pPr>
                <a:defRPr/>
              </a:pPr>
              <a:t>30.01.2023</a:t>
            </a:fld>
            <a:endParaRPr lang="ru-RU"/>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6F1D47C5-9472-46DE-A29A-E30F0B57F4E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 id="2147486493" r:id="rId3"/>
    <p:sldLayoutId id="2147486494" r:id="rId4"/>
    <p:sldLayoutId id="2147486495" r:id="rId5"/>
    <p:sldLayoutId id="2147486496" r:id="rId6"/>
    <p:sldLayoutId id="2147486497" r:id="rId7"/>
    <p:sldLayoutId id="2147486498" r:id="rId8"/>
    <p:sldLayoutId id="2147486499" r:id="rId9"/>
    <p:sldLayoutId id="2147486500" r:id="rId10"/>
    <p:sldLayoutId id="2147486501"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belstat.gov.b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ъект 1"/>
          <p:cNvSpPr>
            <a:spLocks noGrp="1"/>
          </p:cNvSpPr>
          <p:nvPr>
            <p:ph idx="1"/>
          </p:nvPr>
        </p:nvSpPr>
        <p:spPr/>
        <p:txBody>
          <a:bodyPr/>
          <a:lstStyle/>
          <a:p>
            <a:pPr marL="0" indent="0" algn="ctr" eaLnBrk="1" hangingPunct="1">
              <a:buFont typeface="Symbol" pitchFamily="18" charset="2"/>
              <a:buNone/>
            </a:pPr>
            <a:endParaRPr lang="ru-RU" altLang="ru-RU" smtClean="0">
              <a:latin typeface="Times New Roman" pitchFamily="18" charset="0"/>
              <a:cs typeface="Times New Roman" pitchFamily="18" charset="0"/>
            </a:endParaRPr>
          </a:p>
          <a:p>
            <a:pPr marL="0" indent="0" algn="ctr" eaLnBrk="1" hangingPunct="1">
              <a:buFont typeface="Symbol" pitchFamily="18" charset="2"/>
              <a:buNone/>
            </a:pPr>
            <a:r>
              <a:rPr lang="ru-RU" altLang="ru-RU" smtClean="0">
                <a:latin typeface="Tahoma" pitchFamily="34" charset="0"/>
                <a:cs typeface="Tahoma" pitchFamily="34" charset="0"/>
              </a:rPr>
              <a:t>Методологические комментарии по заполнению государственной статистической отчетности </a:t>
            </a:r>
            <a:br>
              <a:rPr lang="ru-RU" altLang="ru-RU" smtClean="0">
                <a:latin typeface="Tahoma" pitchFamily="34" charset="0"/>
                <a:cs typeface="Tahoma" pitchFamily="34" charset="0"/>
              </a:rPr>
            </a:br>
            <a:r>
              <a:rPr lang="ru-RU" altLang="ru-RU" smtClean="0">
                <a:latin typeface="Tahoma" pitchFamily="34" charset="0"/>
                <a:cs typeface="Tahoma" pitchFamily="34" charset="0"/>
              </a:rPr>
              <a:t>по форме 1-мп «Отчет о финансово-хозяйственной деятельности </a:t>
            </a:r>
            <a:br>
              <a:rPr lang="ru-RU" altLang="ru-RU" smtClean="0">
                <a:latin typeface="Tahoma" pitchFamily="34" charset="0"/>
                <a:cs typeface="Tahoma" pitchFamily="34" charset="0"/>
              </a:rPr>
            </a:br>
            <a:r>
              <a:rPr lang="ru-RU" altLang="ru-RU" smtClean="0">
                <a:latin typeface="Tahoma" pitchFamily="34" charset="0"/>
                <a:cs typeface="Tahoma" pitchFamily="34" charset="0"/>
              </a:rPr>
              <a:t>малой организации» </a:t>
            </a:r>
            <a:br>
              <a:rPr lang="ru-RU" altLang="ru-RU" smtClean="0">
                <a:latin typeface="Tahoma" pitchFamily="34" charset="0"/>
                <a:cs typeface="Tahoma" pitchFamily="34" charset="0"/>
              </a:rPr>
            </a:br>
            <a:r>
              <a:rPr lang="ru-RU" altLang="ru-RU" smtClean="0">
                <a:latin typeface="Tahoma" pitchFamily="34" charset="0"/>
                <a:cs typeface="Tahoma" pitchFamily="34" charset="0"/>
              </a:rPr>
              <a:t>за 202</a:t>
            </a:r>
            <a:r>
              <a:rPr lang="en-US" altLang="ru-RU" smtClean="0">
                <a:latin typeface="Tahoma" pitchFamily="34" charset="0"/>
                <a:cs typeface="Tahoma" pitchFamily="34" charset="0"/>
              </a:rPr>
              <a:t>2</a:t>
            </a:r>
            <a:r>
              <a:rPr lang="ru-RU" altLang="ru-RU" smtClean="0">
                <a:latin typeface="Tahoma" pitchFamily="34" charset="0"/>
                <a:cs typeface="Tahoma" pitchFamily="34" charset="0"/>
              </a:rPr>
              <a:t> год</a:t>
            </a:r>
          </a:p>
        </p:txBody>
      </p:sp>
      <p:sp>
        <p:nvSpPr>
          <p:cNvPr id="5" name="Заголовок 2"/>
          <p:cNvSpPr>
            <a:spLocks noGrp="1"/>
          </p:cNvSpPr>
          <p:nvPr>
            <p:ph type="title"/>
          </p:nvPr>
        </p:nvSpPr>
        <p:spPr>
          <a:xfrm>
            <a:off x="783804" y="181397"/>
            <a:ext cx="8229600" cy="1143000"/>
          </a:xfrm>
        </p:spPr>
        <p:txBody>
          <a:bodyPr>
            <a:sp3d prstMaterial="softEdge"/>
          </a:bodyPr>
          <a:lstStyle/>
          <a:p>
            <a:pPr algn="ctr" eaLnBrk="1" fontAlgn="auto" hangingPunct="1">
              <a:spcAft>
                <a:spcPts val="0"/>
              </a:spcAft>
              <a:defRPr/>
            </a:pPr>
            <a:r>
              <a:rPr lang="ru-RU" sz="2000" dirty="0" smtClean="0">
                <a:solidFill>
                  <a:schemeClr val="tx1"/>
                </a:solidFill>
                <a:effectLst/>
                <a:latin typeface="Arial" panose="020B0604020202020204" pitchFamily="34" charset="0"/>
                <a:cs typeface="Arial" panose="020B0604020202020204" pitchFamily="34" charset="0"/>
              </a:rPr>
              <a:t>  </a:t>
            </a:r>
            <a:r>
              <a:rPr lang="ru-RU" sz="1950" dirty="0" smtClean="0">
                <a:solidFill>
                  <a:schemeClr val="tx1"/>
                </a:solidFill>
                <a:effectLst/>
                <a:latin typeface="Arial" panose="020B0604020202020204" pitchFamily="34" charset="0"/>
                <a:cs typeface="Arial" panose="020B0604020202020204" pitchFamily="34" charset="0"/>
              </a:rPr>
              <a:t>Национальный </a:t>
            </a:r>
            <a:r>
              <a:rPr lang="ru-RU" sz="1950" dirty="0">
                <a:solidFill>
                  <a:schemeClr val="tx1"/>
                </a:solidFill>
                <a:effectLst/>
                <a:latin typeface="Arial" panose="020B0604020202020204" pitchFamily="34" charset="0"/>
                <a:cs typeface="Arial" panose="020B0604020202020204" pitchFamily="34" charset="0"/>
              </a:rPr>
              <a:t>статистический комитет Республики </a:t>
            </a:r>
            <a:r>
              <a:rPr lang="ru-RU" sz="1950" dirty="0" smtClean="0">
                <a:solidFill>
                  <a:schemeClr val="tx1"/>
                </a:solidFill>
                <a:effectLst/>
                <a:latin typeface="Arial" panose="020B0604020202020204" pitchFamily="34" charset="0"/>
                <a:cs typeface="Arial" panose="020B0604020202020204" pitchFamily="34" charset="0"/>
              </a:rPr>
              <a:t>Беларусь</a:t>
            </a:r>
            <a:r>
              <a:rPr lang="en-US" sz="1950" dirty="0" smtClean="0">
                <a:solidFill>
                  <a:schemeClr val="tx1"/>
                </a:solidFill>
                <a:effectLst/>
                <a:latin typeface="Symbol" panose="05050102010706020507" pitchFamily="18" charset="2"/>
                <a:cs typeface="Arial" panose="020B0604020202020204" pitchFamily="34" charset="0"/>
              </a:rPr>
              <a:t/>
            </a:r>
            <a:br>
              <a:rPr lang="en-US" sz="1950" dirty="0" smtClean="0">
                <a:solidFill>
                  <a:schemeClr val="tx1"/>
                </a:solidFill>
                <a:effectLst/>
                <a:latin typeface="Symbol" panose="05050102010706020507" pitchFamily="18" charset="2"/>
                <a:cs typeface="Arial" panose="020B0604020202020204" pitchFamily="34" charset="0"/>
              </a:rPr>
            </a:br>
            <a:r>
              <a:rPr lang="ru-RU" sz="1950" dirty="0" smtClean="0">
                <a:solidFill>
                  <a:schemeClr val="tx1"/>
                </a:solidFill>
                <a:effectLst/>
                <a:latin typeface="Arial" panose="020B0604020202020204" pitchFamily="34" charset="0"/>
                <a:cs typeface="Arial" panose="020B0604020202020204" pitchFamily="34" charset="0"/>
              </a:rPr>
              <a:t>Главное статистическое управление города Минска</a:t>
            </a:r>
            <a:endParaRPr lang="ru-RU" sz="1950" dirty="0">
              <a:solidFill>
                <a:schemeClr val="tx1"/>
              </a:solidFill>
              <a:effectLst/>
              <a:latin typeface="Arial" panose="020B0604020202020204" pitchFamily="34" charset="0"/>
              <a:cs typeface="Arial" panose="020B0604020202020204" pitchFamily="34" charset="0"/>
            </a:endParaRPr>
          </a:p>
        </p:txBody>
      </p:sp>
      <p:pic>
        <p:nvPicPr>
          <p:cNvPr id="33796" name="Picture 16" descr="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61938"/>
            <a:ext cx="8636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750" y="476250"/>
            <a:ext cx="8226425" cy="5761038"/>
          </a:xfrm>
        </p:spPr>
        <p:txBody>
          <a:bodyPr>
            <a:normAutofit/>
          </a:bodyPr>
          <a:lstStyle/>
          <a:p>
            <a:pPr marL="0" indent="0" algn="ctr" eaLnBrk="1" fontAlgn="auto" hangingPunct="1">
              <a:spcBef>
                <a:spcPts val="2400"/>
              </a:spcBef>
              <a:spcAft>
                <a:spcPts val="0"/>
              </a:spcAft>
              <a:buClr>
                <a:srgbClr val="DD7E0E"/>
              </a:buClr>
              <a:buSzPct val="80000"/>
              <a:buFont typeface="Wingdings 3" pitchFamily="18" charset="2"/>
              <a:buNone/>
              <a:tabLst>
                <a:tab pos="179388" algn="l"/>
              </a:tabLst>
              <a:defRPr/>
            </a:pPr>
            <a:r>
              <a:rPr lang="ru-RU" sz="2000" b="1" dirty="0">
                <a:solidFill>
                  <a:srgbClr val="C00000"/>
                </a:solidFill>
                <a:latin typeface="Tahoma" panose="020B0604030504040204" pitchFamily="34" charset="0"/>
                <a:cs typeface="Tahoma" panose="020B0604030504040204" pitchFamily="34" charset="0"/>
              </a:rPr>
              <a:t>Китайско-Белорусский индустриальный парк </a:t>
            </a:r>
            <a:br>
              <a:rPr lang="ru-RU" sz="2000" b="1" dirty="0">
                <a:solidFill>
                  <a:srgbClr val="C00000"/>
                </a:solidFill>
                <a:latin typeface="Tahoma" panose="020B0604030504040204" pitchFamily="34" charset="0"/>
                <a:cs typeface="Tahoma" panose="020B0604030504040204" pitchFamily="34" charset="0"/>
              </a:rPr>
            </a:br>
            <a:r>
              <a:rPr lang="ru-RU" sz="2000" b="1" dirty="0">
                <a:solidFill>
                  <a:srgbClr val="C00000"/>
                </a:solidFill>
                <a:latin typeface="Tahoma" panose="020B0604030504040204" pitchFamily="34" charset="0"/>
                <a:cs typeface="Tahoma" panose="020B0604030504040204" pitchFamily="34" charset="0"/>
              </a:rPr>
              <a:t>«Великий камень»</a:t>
            </a:r>
            <a:endParaRPr lang="en-US" sz="2000" b="1" dirty="0">
              <a:solidFill>
                <a:srgbClr val="C00000"/>
              </a:solidFill>
              <a:latin typeface="Tahoma" panose="020B0604030504040204" pitchFamily="34" charset="0"/>
              <a:cs typeface="Tahoma" panose="020B0604030504040204" pitchFamily="34" charset="0"/>
            </a:endParaRP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1800" dirty="0">
                <a:latin typeface="Tahoma" panose="020B0604030504040204" pitchFamily="34" charset="0"/>
                <a:cs typeface="Tahoma" panose="020B0604030504040204" pitchFamily="34" charset="0"/>
              </a:rPr>
              <a:t>организация, являющаяся резидентом индустриального </a:t>
            </a:r>
            <a:r>
              <a:rPr lang="ru-RU" sz="1800" dirty="0" smtClean="0">
                <a:latin typeface="Tahoma" panose="020B0604030504040204" pitchFamily="34" charset="0"/>
                <a:cs typeface="Tahoma" panose="020B0604030504040204" pitchFamily="34" charset="0"/>
              </a:rPr>
              <a:t>парка; </a:t>
            </a:r>
            <a:endParaRPr lang="ru-RU" sz="1800" dirty="0">
              <a:latin typeface="Tahoma" panose="020B0604030504040204" pitchFamily="34" charset="0"/>
              <a:cs typeface="Tahoma" panose="020B0604030504040204" pitchFamily="34" charset="0"/>
            </a:endParaRP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1800" dirty="0">
                <a:latin typeface="Tahoma" panose="020B0604030504040204" pitchFamily="34" charset="0"/>
                <a:cs typeface="Tahoma" panose="020B0604030504040204" pitchFamily="34" charset="0"/>
              </a:rPr>
              <a:t>организация, осуществляющая деятельность на территории индустриального парка, в уставном фонде которой </a:t>
            </a:r>
            <a:r>
              <a:rPr lang="en-US" sz="1800" dirty="0" smtClean="0">
                <a:latin typeface="Tahoma" panose="020B0604030504040204" pitchFamily="34" charset="0"/>
                <a:cs typeface="Tahoma" panose="020B0604030504040204" pitchFamily="34" charset="0"/>
              </a:rPr>
              <a:t/>
            </a:r>
            <a:br>
              <a:rPr lang="en-US" sz="1800" dirty="0" smtClean="0">
                <a:latin typeface="Tahoma" panose="020B0604030504040204" pitchFamily="34" charset="0"/>
                <a:cs typeface="Tahoma" panose="020B0604030504040204" pitchFamily="34" charset="0"/>
              </a:rPr>
            </a:br>
            <a:r>
              <a:rPr lang="ru-RU" sz="1800" dirty="0" smtClean="0">
                <a:latin typeface="Tahoma" panose="020B0604030504040204" pitchFamily="34" charset="0"/>
                <a:cs typeface="Tahoma" panose="020B0604030504040204" pitchFamily="34" charset="0"/>
              </a:rPr>
              <a:t>50</a:t>
            </a:r>
            <a:r>
              <a:rPr lang="en-US" sz="1800" dirty="0" smtClean="0">
                <a:latin typeface="Tahoma" panose="020B0604030504040204" pitchFamily="34" charset="0"/>
                <a:cs typeface="Tahoma" panose="020B0604030504040204" pitchFamily="34" charset="0"/>
              </a:rPr>
              <a:t> </a:t>
            </a:r>
            <a:r>
              <a:rPr lang="ru-RU" sz="1800" dirty="0" smtClean="0">
                <a:latin typeface="Tahoma" panose="020B0604030504040204" pitchFamily="34" charset="0"/>
                <a:cs typeface="Tahoma" panose="020B0604030504040204" pitchFamily="34" charset="0"/>
              </a:rPr>
              <a:t>и более </a:t>
            </a:r>
            <a:r>
              <a:rPr lang="en-US" sz="1800" dirty="0">
                <a:latin typeface="Tahoma" panose="020B0604030504040204" pitchFamily="34" charset="0"/>
                <a:cs typeface="Tahoma" panose="020B0604030504040204" pitchFamily="34" charset="0"/>
              </a:rPr>
              <a:t>%</a:t>
            </a:r>
            <a:r>
              <a:rPr lang="ru-RU" sz="1800" dirty="0">
                <a:latin typeface="Tahoma" panose="020B0604030504040204" pitchFamily="34" charset="0"/>
                <a:cs typeface="Tahoma" panose="020B0604030504040204" pitchFamily="34" charset="0"/>
              </a:rPr>
              <a:t> акций (долей) принадлежит совместной белорусско-китайской компании по развитию индустриального </a:t>
            </a:r>
            <a:r>
              <a:rPr lang="ru-RU" sz="1800" dirty="0" smtClean="0">
                <a:latin typeface="Tahoma" panose="020B0604030504040204" pitchFamily="34" charset="0"/>
                <a:cs typeface="Tahoma" panose="020B0604030504040204" pitchFamily="34" charset="0"/>
              </a:rPr>
              <a:t>парка; </a:t>
            </a:r>
            <a:endParaRPr lang="ru-RU" sz="1800" dirty="0" smtClean="0">
              <a:latin typeface="Tahoma" panose="020B0604030504040204" pitchFamily="34" charset="0"/>
              <a:cs typeface="Tahoma" panose="020B0604030504040204" pitchFamily="34" charset="0"/>
            </a:endParaRP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1800" dirty="0">
                <a:latin typeface="Tahoma" panose="020B0604030504040204" pitchFamily="34" charset="0"/>
                <a:cs typeface="Tahoma" panose="020B0604030504040204" pitchFamily="34" charset="0"/>
              </a:rPr>
              <a:t>организация, </a:t>
            </a:r>
            <a:r>
              <a:rPr lang="ru-RU" sz="1800" dirty="0" smtClean="0">
                <a:latin typeface="Tahoma" panose="020B0604030504040204" pitchFamily="34" charset="0"/>
                <a:cs typeface="Tahoma" panose="020B0604030504040204" pitchFamily="34" charset="0"/>
              </a:rPr>
              <a:t>имущество которой находится в собственности совместной компании</a:t>
            </a:r>
            <a:r>
              <a:rPr lang="en-US" sz="1800" dirty="0" smtClean="0">
                <a:latin typeface="Tahoma" panose="020B0604030504040204" pitchFamily="34" charset="0"/>
                <a:cs typeface="Tahoma" panose="020B0604030504040204" pitchFamily="34" charset="0"/>
              </a:rPr>
              <a:t> </a:t>
            </a:r>
            <a:r>
              <a:rPr lang="ru-RU" sz="1800" dirty="0">
                <a:latin typeface="Tahoma" panose="020B0604030504040204" pitchFamily="34" charset="0"/>
                <a:cs typeface="Tahoma" panose="020B0604030504040204" pitchFamily="34" charset="0"/>
              </a:rPr>
              <a:t>по развитию индустриального </a:t>
            </a:r>
            <a:r>
              <a:rPr lang="ru-RU" sz="1800" dirty="0" smtClean="0">
                <a:latin typeface="Tahoma" panose="020B0604030504040204" pitchFamily="34" charset="0"/>
                <a:cs typeface="Tahoma" panose="020B0604030504040204" pitchFamily="34" charset="0"/>
              </a:rPr>
              <a:t>парка; </a:t>
            </a:r>
            <a:endParaRPr lang="ru-RU" sz="1800" dirty="0">
              <a:latin typeface="Tahoma" panose="020B0604030504040204" pitchFamily="34" charset="0"/>
              <a:cs typeface="Tahoma" panose="020B0604030504040204" pitchFamily="34" charset="0"/>
            </a:endParaRP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1800" dirty="0" smtClean="0">
                <a:latin typeface="Tahoma" panose="020B0604030504040204" pitchFamily="34" charset="0"/>
                <a:cs typeface="Tahoma" panose="020B0604030504040204" pitchFamily="34" charset="0"/>
              </a:rPr>
              <a:t>в </a:t>
            </a:r>
            <a:r>
              <a:rPr lang="ru-RU" sz="1800" dirty="0">
                <a:latin typeface="Tahoma" panose="020B0604030504040204" pitchFamily="34" charset="0"/>
                <a:cs typeface="Tahoma" panose="020B0604030504040204" pitchFamily="34" charset="0"/>
              </a:rPr>
              <a:t>отчете отражает данные только по структурным подразделениям, осуществляющим производство продукции, выполнение работ, оказание услуг </a:t>
            </a:r>
            <a:r>
              <a:rPr lang="ru-RU" sz="1800" b="1" dirty="0">
                <a:solidFill>
                  <a:srgbClr val="C00000"/>
                </a:solidFill>
                <a:latin typeface="Tahoma" panose="020B0604030504040204" pitchFamily="34" charset="0"/>
                <a:cs typeface="Tahoma" panose="020B0604030504040204" pitchFamily="34" charset="0"/>
              </a:rPr>
              <a:t>за пределами индустриального </a:t>
            </a:r>
            <a:r>
              <a:rPr lang="ru-RU" sz="1800" b="1" dirty="0" smtClean="0">
                <a:solidFill>
                  <a:srgbClr val="C00000"/>
                </a:solidFill>
                <a:latin typeface="Tahoma" panose="020B0604030504040204" pitchFamily="34" charset="0"/>
                <a:cs typeface="Tahoma" panose="020B0604030504040204" pitchFamily="34" charset="0"/>
              </a:rPr>
              <a:t>парка.</a:t>
            </a:r>
            <a:endParaRPr lang="en-US" sz="1800" b="1" dirty="0">
              <a:solidFill>
                <a:srgbClr val="C00000"/>
              </a:solidFill>
              <a:latin typeface="Tahoma" panose="020B0604030504040204" pitchFamily="34" charset="0"/>
              <a:cs typeface="Tahoma" panose="020B0604030504040204" pitchFamily="34" charset="0"/>
            </a:endParaRPr>
          </a:p>
          <a:p>
            <a:pPr marL="365760" indent="-256032" eaLnBrk="1" fontAlgn="auto" hangingPunct="1">
              <a:spcAft>
                <a:spcPts val="0"/>
              </a:spcAft>
              <a:buFont typeface="Wingdings 3"/>
              <a:buChar char=""/>
              <a:defRPr/>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ъект 2"/>
          <p:cNvSpPr>
            <a:spLocks noGrp="1"/>
          </p:cNvSpPr>
          <p:nvPr>
            <p:ph idx="1"/>
          </p:nvPr>
        </p:nvSpPr>
        <p:spPr>
          <a:xfrm>
            <a:off x="612775" y="908050"/>
            <a:ext cx="8153400" cy="5329238"/>
          </a:xfrm>
        </p:spPr>
        <p:txBody>
          <a:bodyPr/>
          <a:lstStyle/>
          <a:p>
            <a:pPr marL="109537" indent="0" algn="ctr">
              <a:spcBef>
                <a:spcPts val="1200"/>
              </a:spcBef>
              <a:buClr>
                <a:srgbClr val="DD7E0E"/>
              </a:buClr>
              <a:buSzPct val="80000"/>
              <a:buFont typeface="Wingdings 3" pitchFamily="18" charset="2"/>
              <a:buNone/>
              <a:tabLst>
                <a:tab pos="179388" algn="l"/>
              </a:tabLst>
              <a:defRPr/>
            </a:pPr>
            <a:r>
              <a:rPr lang="ru-RU" altLang="ru-RU" sz="2800" b="1" dirty="0" smtClean="0">
                <a:solidFill>
                  <a:srgbClr val="C00000"/>
                </a:solidFill>
                <a:latin typeface="Arial" charset="0"/>
                <a:cs typeface="Arial" charset="0"/>
              </a:rPr>
              <a:t>Единицы измерения</a:t>
            </a:r>
          </a:p>
          <a:p>
            <a:pPr marL="109537" indent="0" algn="ctr">
              <a:spcBef>
                <a:spcPts val="1200"/>
              </a:spcBef>
              <a:buClr>
                <a:srgbClr val="DD7E0E"/>
              </a:buClr>
              <a:buSzPct val="80000"/>
              <a:buFont typeface="Wingdings 3" pitchFamily="18" charset="2"/>
              <a:buNone/>
              <a:tabLst>
                <a:tab pos="179388" algn="l"/>
              </a:tabLst>
              <a:defRPr/>
            </a:pPr>
            <a:endParaRPr lang="en-US" altLang="ru-RU" sz="2000" b="1" dirty="0" smtClean="0">
              <a:solidFill>
                <a:srgbClr val="C00000"/>
              </a:solidFill>
              <a:latin typeface="Arial" charset="0"/>
              <a:cs typeface="Arial" charset="0"/>
            </a:endParaRPr>
          </a:p>
          <a:p>
            <a:pPr marL="109537" indent="0" algn="just">
              <a:spcBef>
                <a:spcPts val="1200"/>
              </a:spcBef>
              <a:buClr>
                <a:srgbClr val="DD7E0E"/>
              </a:buClr>
              <a:buSzPct val="80000"/>
              <a:buFont typeface="Wingdings 3" pitchFamily="18" charset="2"/>
              <a:buNone/>
              <a:tabLst>
                <a:tab pos="179388" algn="l"/>
              </a:tabLst>
              <a:defRPr/>
            </a:pPr>
            <a:r>
              <a:rPr lang="ru-RU" altLang="ru-RU" sz="2000" dirty="0" smtClean="0">
                <a:latin typeface="Tahoma" pitchFamily="34" charset="0"/>
                <a:cs typeface="Tahoma" pitchFamily="34" charset="0"/>
              </a:rPr>
              <a:t>Если единица измерения статистических показателей при составлении отчета </a:t>
            </a:r>
            <a:r>
              <a:rPr lang="ru-RU" altLang="ru-RU" sz="2000" b="1" dirty="0" smtClean="0">
                <a:latin typeface="Tahoma" pitchFamily="34" charset="0"/>
                <a:cs typeface="Tahoma" pitchFamily="34" charset="0"/>
              </a:rPr>
              <a:t>не соответствует единице измерения данных в первичных учетных и иных документах</a:t>
            </a:r>
            <a:r>
              <a:rPr lang="ru-RU" altLang="ru-RU" sz="2000" dirty="0" smtClean="0">
                <a:latin typeface="Tahoma" pitchFamily="34" charset="0"/>
                <a:cs typeface="Tahoma" pitchFamily="34" charset="0"/>
              </a:rPr>
              <a:t>, то: </a:t>
            </a:r>
          </a:p>
          <a:p>
            <a:pPr algn="just">
              <a:spcBef>
                <a:spcPts val="1200"/>
              </a:spcBef>
              <a:buClr>
                <a:srgbClr val="DD7E0E"/>
              </a:buClr>
              <a:buSzPct val="80000"/>
              <a:buFont typeface="Wingdings" pitchFamily="2" charset="2"/>
              <a:buChar char="§"/>
              <a:tabLst>
                <a:tab pos="179388" algn="l"/>
              </a:tabLst>
              <a:defRPr/>
            </a:pPr>
            <a:r>
              <a:rPr lang="ru-RU" altLang="ru-RU" sz="2000" dirty="0" smtClean="0">
                <a:latin typeface="Tahoma" pitchFamily="34" charset="0"/>
                <a:cs typeface="Tahoma" pitchFamily="34" charset="0"/>
              </a:rPr>
              <a:t>вначале определяются значения статистических показателей на основании данных в первичных учетных </a:t>
            </a:r>
            <a:r>
              <a:rPr lang="en-US" altLang="ru-RU" sz="2000" dirty="0" smtClean="0">
                <a:latin typeface="Tahoma" pitchFamily="34" charset="0"/>
                <a:cs typeface="Tahoma" pitchFamily="34" charset="0"/>
              </a:rPr>
              <a:t/>
            </a:r>
            <a:br>
              <a:rPr lang="en-US" altLang="ru-RU" sz="2000" dirty="0" smtClean="0">
                <a:latin typeface="Tahoma" pitchFamily="34" charset="0"/>
                <a:cs typeface="Tahoma" pitchFamily="34" charset="0"/>
              </a:rPr>
            </a:br>
            <a:r>
              <a:rPr lang="ru-RU" altLang="ru-RU" sz="2000" dirty="0" smtClean="0">
                <a:latin typeface="Tahoma" pitchFamily="34" charset="0"/>
                <a:cs typeface="Tahoma" pitchFamily="34" charset="0"/>
              </a:rPr>
              <a:t>и иных документах;</a:t>
            </a:r>
          </a:p>
          <a:p>
            <a:pPr algn="just">
              <a:spcBef>
                <a:spcPts val="1200"/>
              </a:spcBef>
              <a:buClr>
                <a:srgbClr val="DD7E0E"/>
              </a:buClr>
              <a:buSzPct val="80000"/>
              <a:buFont typeface="Wingdings" pitchFamily="2" charset="2"/>
              <a:buChar char="§"/>
              <a:tabLst>
                <a:tab pos="179388" algn="l"/>
              </a:tabLst>
              <a:defRPr/>
            </a:pPr>
            <a:r>
              <a:rPr lang="ru-RU" altLang="ru-RU" sz="2000" dirty="0" smtClean="0">
                <a:latin typeface="Tahoma" pitchFamily="34" charset="0"/>
                <a:cs typeface="Tahoma" pitchFamily="34" charset="0"/>
              </a:rPr>
              <a:t>затем происходит их округление по правилам арифметики </a:t>
            </a:r>
            <a:br>
              <a:rPr lang="ru-RU" altLang="ru-RU" sz="2000" dirty="0" smtClean="0">
                <a:latin typeface="Tahoma" pitchFamily="34" charset="0"/>
                <a:cs typeface="Tahoma" pitchFamily="34" charset="0"/>
              </a:rPr>
            </a:br>
            <a:r>
              <a:rPr lang="ru-RU" altLang="ru-RU" sz="2000" dirty="0" smtClean="0">
                <a:latin typeface="Tahoma" pitchFamily="34" charset="0"/>
                <a:cs typeface="Tahoma" pitchFamily="34" charset="0"/>
              </a:rPr>
              <a:t>до необходимой единицы измерения.</a:t>
            </a:r>
            <a:endParaRPr lang="en-US" altLang="ru-RU" sz="2000" b="1" dirty="0" smtClean="0">
              <a:solidFill>
                <a:srgbClr val="CC6600"/>
              </a:solidFill>
              <a:latin typeface="Tahoma" pitchFamily="34" charset="0"/>
              <a:cs typeface="Tahoma" pitchFamily="34" charset="0"/>
            </a:endParaRPr>
          </a:p>
          <a:p>
            <a:pPr eaLnBrk="1" hangingPunct="1">
              <a:tabLst>
                <a:tab pos="179388" algn="l"/>
              </a:tabLst>
              <a:defRPr/>
            </a:pPr>
            <a:endParaRPr lang="ru-RU" altLang="ru-R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0" y="9525"/>
            <a:ext cx="9144000" cy="1187227"/>
          </a:xfrm>
        </p:spPr>
        <p:txBody>
          <a:bodyPr>
            <a:noAutofit/>
          </a:bodyPr>
          <a:lstStyle/>
          <a:p>
            <a:pPr algn="ctr" eaLnBrk="1" fontAlgn="auto" hangingPunct="1">
              <a:lnSpc>
                <a:spcPts val="3360"/>
              </a:lnSpc>
              <a:spcAft>
                <a:spcPts val="0"/>
              </a:spcAft>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I «Сведения об организации учета хозяйственных операций»</a:t>
            </a:r>
            <a:r>
              <a:rPr lang="en-US"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Таблица 2"/>
          <p:cNvGraphicFramePr>
            <a:graphicFrameLocks noGrp="1"/>
          </p:cNvGraphicFramePr>
          <p:nvPr/>
        </p:nvGraphicFramePr>
        <p:xfrm>
          <a:off x="107950" y="1052513"/>
          <a:ext cx="8856663" cy="2543175"/>
        </p:xfrm>
        <a:graphic>
          <a:graphicData uri="http://schemas.openxmlformats.org/drawingml/2006/table">
            <a:tbl>
              <a:tblPr/>
              <a:tblGrid>
                <a:gridCol w="6199497"/>
                <a:gridCol w="1391675"/>
                <a:gridCol w="1265491"/>
              </a:tblGrid>
              <a:tr h="35498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82655">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А</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905539">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00"/>
                        </a:spcBef>
                        <a:spcAft>
                          <a:spcPts val="2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 организации учета хозяйственных операций</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ts val="2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1 –</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организация применяет упрощенную систему налогообложения и ведет учет в  книге учета доходов и расходов организаций и индивидуальных предпринимателей, применяющих упрощенную систему налогообложения</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ts val="2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2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организация применяет упрощенную систему налогообложения и ведет бухгалтерский учет и отчетность и учет доходов и расходов на общих основаниях</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ts val="6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3 – организация применяет общий порядок налогообложения или иной особый режим налогообложения (единый налог для производителей сельскохозяйственной продукции) и  ведет бухгалтерский учет и отчетность и учет доходов и расходов на общих основаниях…………………………    </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6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220</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43029" name="Прямоугольник 4"/>
          <p:cNvSpPr>
            <a:spLocks noChangeArrowheads="1"/>
          </p:cNvSpPr>
          <p:nvPr/>
        </p:nvSpPr>
        <p:spPr bwMode="auto">
          <a:xfrm>
            <a:off x="395288" y="3744913"/>
            <a:ext cx="8424862"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1950" eaLnBrk="0" hangingPunct="0">
              <a:spcBef>
                <a:spcPts val="400"/>
              </a:spcBef>
              <a:buClr>
                <a:schemeClr val="accent1"/>
              </a:buClr>
              <a:buSzPct val="68000"/>
              <a:buFont typeface="Wingdings 3" pitchFamily="18" charset="2"/>
              <a:buChar char=""/>
              <a:tabLst>
                <a:tab pos="1076325" algn="l"/>
              </a:tabLst>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tabLst>
                <a:tab pos="1076325" algn="l"/>
              </a:tabLst>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tabLst>
                <a:tab pos="1076325" algn="l"/>
              </a:tabLst>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tabLst>
                <a:tab pos="1076325" algn="l"/>
              </a:tabLst>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tabLst>
                <a:tab pos="1076325" algn="l"/>
              </a:tabLst>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tabLst>
                <a:tab pos="1076325" algn="l"/>
              </a:tabLst>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tabLst>
                <a:tab pos="1076325" algn="l"/>
              </a:tabLst>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tabLst>
                <a:tab pos="1076325" algn="l"/>
              </a:tabLst>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tabLst>
                <a:tab pos="1076325" algn="l"/>
              </a:tabLst>
              <a:defRPr>
                <a:solidFill>
                  <a:schemeClr val="tx1"/>
                </a:solidFill>
                <a:latin typeface="Lucida Sans Unicode" pitchFamily="34" charset="0"/>
              </a:defRPr>
            </a:lvl9pPr>
          </a:lstStyle>
          <a:p>
            <a:pPr algn="just">
              <a:spcBef>
                <a:spcPct val="0"/>
              </a:spcBef>
              <a:buClr>
                <a:srgbClr val="DD7E0E"/>
              </a:buClr>
              <a:buSzPct val="80000"/>
              <a:buFont typeface="Wingdings" pitchFamily="2" charset="2"/>
              <a:buChar char=""/>
              <a:defRPr/>
            </a:pPr>
            <a:r>
              <a:rPr lang="ru-RU" altLang="ru-RU" sz="1600" b="1" dirty="0" smtClean="0">
                <a:latin typeface="+mn-lt"/>
                <a:cs typeface="Tahoma" pitchFamily="34" charset="0"/>
              </a:rPr>
              <a:t>Раздел заполняется в обязательном порядке, </a:t>
            </a:r>
            <a:r>
              <a:rPr lang="ru-RU" altLang="ru-RU" sz="1600" b="1" dirty="0" smtClean="0">
                <a:solidFill>
                  <a:srgbClr val="C00000"/>
                </a:solidFill>
                <a:latin typeface="+mn-lt"/>
                <a:cs typeface="Tahoma" pitchFamily="34" charset="0"/>
              </a:rPr>
              <a:t>методология</a:t>
            </a:r>
            <a:r>
              <a:rPr lang="ru-RU" altLang="ru-RU" sz="1600" dirty="0" smtClean="0">
                <a:latin typeface="+mn-lt"/>
                <a:cs typeface="Tahoma" pitchFamily="34" charset="0"/>
              </a:rPr>
              <a:t> его заполнения </a:t>
            </a:r>
            <a:r>
              <a:rPr lang="ru-RU" altLang="ru-RU" sz="1600" b="1" dirty="0" smtClean="0">
                <a:solidFill>
                  <a:srgbClr val="C00000"/>
                </a:solidFill>
                <a:latin typeface="+mn-lt"/>
                <a:cs typeface="Tahoma" pitchFamily="34" charset="0"/>
              </a:rPr>
              <a:t>не изменилась</a:t>
            </a:r>
            <a:r>
              <a:rPr lang="ru-RU" altLang="ru-RU" sz="1600" dirty="0" smtClean="0">
                <a:latin typeface="+mn-lt"/>
                <a:cs typeface="Tahoma" pitchFamily="34" charset="0"/>
              </a:rPr>
              <a:t>. </a:t>
            </a:r>
          </a:p>
          <a:p>
            <a:pPr indent="0" algn="just">
              <a:spcBef>
                <a:spcPct val="0"/>
              </a:spcBef>
              <a:buClr>
                <a:srgbClr val="DD7E0E"/>
              </a:buClr>
              <a:buSzPct val="80000"/>
              <a:buFont typeface="Wingdings 3" pitchFamily="18" charset="2"/>
              <a:buNone/>
              <a:defRPr/>
            </a:pPr>
            <a:endParaRPr lang="ru-RU" altLang="ru-RU" sz="1600" dirty="0" smtClean="0">
              <a:latin typeface="+mn-lt"/>
              <a:cs typeface="Tahoma" pitchFamily="34" charset="0"/>
            </a:endParaRPr>
          </a:p>
          <a:p>
            <a:pPr algn="just">
              <a:spcBef>
                <a:spcPts val="0"/>
              </a:spcBef>
              <a:buClr>
                <a:srgbClr val="DD7E0E"/>
              </a:buClr>
              <a:buSzPct val="80000"/>
              <a:buFont typeface="Wingdings" pitchFamily="2" charset="2"/>
              <a:buChar char=""/>
              <a:defRPr/>
            </a:pPr>
            <a:r>
              <a:rPr lang="ru-RU" altLang="ru-RU" sz="1600" dirty="0" smtClean="0">
                <a:latin typeface="+mn-lt"/>
                <a:cs typeface="Tahoma" pitchFamily="34" charset="0"/>
              </a:rPr>
              <a:t>Форма книги учета доходов и расходов организаций </a:t>
            </a:r>
            <a:r>
              <a:rPr lang="en-US" altLang="ru-RU" sz="1600" dirty="0" smtClean="0">
                <a:latin typeface="+mn-lt"/>
                <a:cs typeface="Tahoma" pitchFamily="34" charset="0"/>
              </a:rPr>
              <a:t/>
            </a:r>
            <a:br>
              <a:rPr lang="en-US" altLang="ru-RU" sz="1600" dirty="0" smtClean="0">
                <a:latin typeface="+mn-lt"/>
                <a:cs typeface="Tahoma" pitchFamily="34" charset="0"/>
              </a:rPr>
            </a:br>
            <a:r>
              <a:rPr lang="ru-RU" altLang="ru-RU" sz="1600" dirty="0" smtClean="0">
                <a:latin typeface="+mn-lt"/>
                <a:cs typeface="Tahoma" pitchFamily="34" charset="0"/>
              </a:rPr>
              <a:t>и индивидуальных предпринимателей, применяющих упрощенную систему налогообложения, и порядок ее заполнения установлены постановлением </a:t>
            </a:r>
            <a:r>
              <a:rPr lang="ru-RU" altLang="ru-RU" sz="1600" dirty="0" smtClean="0">
                <a:solidFill>
                  <a:srgbClr val="0D0D0D"/>
                </a:solidFill>
                <a:latin typeface="+mn-lt"/>
                <a:cs typeface="Tahoma" pitchFamily="34" charset="0"/>
              </a:rPr>
              <a:t>МНС, Минфина, Минтруда и социальной защиты</a:t>
            </a:r>
            <a:r>
              <a:rPr lang="en-US" altLang="ru-RU" sz="1600" dirty="0" smtClean="0">
                <a:solidFill>
                  <a:srgbClr val="0D0D0D"/>
                </a:solidFill>
                <a:latin typeface="+mn-lt"/>
                <a:cs typeface="Tahoma" pitchFamily="34" charset="0"/>
              </a:rPr>
              <a:t> </a:t>
            </a:r>
            <a:br>
              <a:rPr lang="en-US" altLang="ru-RU" sz="1600" dirty="0" smtClean="0">
                <a:solidFill>
                  <a:srgbClr val="0D0D0D"/>
                </a:solidFill>
                <a:latin typeface="+mn-lt"/>
                <a:cs typeface="Tahoma" pitchFamily="34" charset="0"/>
              </a:rPr>
            </a:br>
            <a:r>
              <a:rPr lang="ru-RU" altLang="ru-RU" sz="1600" dirty="0" smtClean="0">
                <a:solidFill>
                  <a:srgbClr val="0D0D0D"/>
                </a:solidFill>
                <a:latin typeface="+mn-lt"/>
                <a:cs typeface="Tahoma" pitchFamily="34" charset="0"/>
              </a:rPr>
              <a:t>и </a:t>
            </a:r>
            <a:r>
              <a:rPr lang="ru-RU" altLang="ru-RU" sz="1600" dirty="0" err="1" smtClean="0">
                <a:solidFill>
                  <a:srgbClr val="0D0D0D"/>
                </a:solidFill>
                <a:latin typeface="+mn-lt"/>
                <a:cs typeface="Tahoma" pitchFamily="34" charset="0"/>
              </a:rPr>
              <a:t>Белстата</a:t>
            </a:r>
            <a:r>
              <a:rPr lang="ru-RU" altLang="ru-RU" sz="1600" dirty="0" smtClean="0">
                <a:solidFill>
                  <a:srgbClr val="0D0D0D"/>
                </a:solidFill>
                <a:latin typeface="+mn-lt"/>
                <a:cs typeface="Tahoma" pitchFamily="34" charset="0"/>
              </a:rPr>
              <a:t> </a:t>
            </a:r>
            <a:r>
              <a:rPr lang="ru-RU" altLang="ru-RU" sz="1600" b="1" dirty="0" smtClean="0">
                <a:solidFill>
                  <a:srgbClr val="C00000"/>
                </a:solidFill>
                <a:latin typeface="+mn-lt"/>
                <a:cs typeface="Tahoma" pitchFamily="34" charset="0"/>
              </a:rPr>
              <a:t>от 9 января 2019 г. № 4/1/1/1</a:t>
            </a:r>
            <a:r>
              <a:rPr lang="ru-RU" altLang="ru-RU" sz="1600" b="1" dirty="0" smtClean="0">
                <a:latin typeface="Tahoma" pitchFamily="34" charset="0"/>
                <a:cs typeface="Tahoma" pitchFamily="34" charset="0"/>
              </a:rPr>
              <a:t>.</a:t>
            </a:r>
            <a:endParaRPr lang="ru-RU" altLang="ru-RU" sz="16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15680223"/>
              </p:ext>
            </p:extLst>
          </p:nvPr>
        </p:nvGraphicFramePr>
        <p:xfrm>
          <a:off x="179388" y="1052513"/>
          <a:ext cx="8856662" cy="5626098"/>
        </p:xfrm>
        <a:graphic>
          <a:graphicData uri="http://schemas.openxmlformats.org/drawingml/2006/table">
            <a:tbl>
              <a:tblPr/>
              <a:tblGrid>
                <a:gridCol w="2916271"/>
                <a:gridCol w="583515"/>
                <a:gridCol w="676735"/>
                <a:gridCol w="2293460"/>
                <a:gridCol w="2386681"/>
              </a:tblGrid>
              <a:tr h="76065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Единица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измерения</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декабрь </a:t>
                      </a:r>
                    </a:p>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отчетного года</a:t>
                      </a:r>
                    </a:p>
                    <a:p>
                      <a:pPr marL="0" marR="0" lvl="0" indent="0" algn="ctr" defTabSz="914400" rtl="0" eaLnBrk="1" fontAlgn="base" latinLnBrk="0" hangingPunct="1">
                        <a:lnSpc>
                          <a:spcPct val="100000"/>
                        </a:lnSpc>
                        <a:spcBef>
                          <a:spcPts val="100"/>
                        </a:spcBef>
                        <a:spcAft>
                          <a:spcPts val="10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90163">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А</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65572">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Среднесписочная численность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работников………...</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строки 2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строки 1</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4</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4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24136">
                <a:tc>
                  <a:txBody>
                    <a:bodyPr/>
                    <a:lstStyle/>
                    <a:p>
                      <a:pPr marL="179388" marR="0" lvl="0" indent="0" algn="l" defTabSz="914400" rtl="0" eaLnBrk="1" fontAlgn="base" latinLnBrk="0" hangingPunct="1">
                        <a:lnSpc>
                          <a:spcPts val="1300"/>
                        </a:lnSpc>
                        <a:spcBef>
                          <a:spcPts val="0"/>
                        </a:spcBef>
                        <a:spcAft>
                          <a:spcPts val="0"/>
                        </a:spcAft>
                        <a:buClrTx/>
                        <a:buSzTx/>
                        <a:buFontTx/>
                        <a:buNone/>
                        <a:tabLst>
                          <a:tab pos="639763" algn="l"/>
                          <a:tab pos="2636838" algn="ctr"/>
                          <a:tab pos="5273675" algn="r"/>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из нее среднесписочная численность женщин………  </a:t>
                      </a:r>
                    </a:p>
                    <a:p>
                      <a:pPr marL="179388" marR="0" lvl="0" indent="0" algn="l" defTabSz="914400" rtl="0" eaLnBrk="1" fontAlgn="base" latinLnBrk="0" hangingPunct="1">
                        <a:lnSpc>
                          <a:spcPts val="1300"/>
                        </a:lnSpc>
                        <a:spcBef>
                          <a:spcPts val="0"/>
                        </a:spcBef>
                        <a:spcAft>
                          <a:spcPts val="0"/>
                        </a:spcAft>
                        <a:buClrTx/>
                        <a:buSzTx/>
                        <a:buFontTx/>
                        <a:buNone/>
                        <a:tabLst>
                          <a:tab pos="639763" algn="l"/>
                          <a:tab pos="2636838" algn="ctr"/>
                          <a:tab pos="5273675" algn="r"/>
                        </a:tabLst>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ts val="1300"/>
                        </a:lnSpc>
                        <a:spcBef>
                          <a:spcPts val="0"/>
                        </a:spcBef>
                        <a:spcAft>
                          <a:spcPts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14</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ts val="1300"/>
                        </a:lnSpc>
                        <a:spcBef>
                          <a:spcPts val="0"/>
                        </a:spcBef>
                        <a:spcAft>
                          <a:spcPts val="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ts val="1300"/>
                        </a:lnSpc>
                        <a:spcBef>
                          <a:spcPts val="0"/>
                        </a:spcBef>
                        <a:spcAft>
                          <a:spcPts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ts val="1300"/>
                        </a:lnSpc>
                        <a:spcBef>
                          <a:spcPts val="0"/>
                        </a:spcBef>
                        <a:spcAft>
                          <a:spcPts val="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ts val="1300"/>
                        </a:lnSpc>
                        <a:spcBef>
                          <a:spcPts val="0"/>
                        </a:spcBef>
                        <a:spcAft>
                          <a:spcPts val="0"/>
                        </a:spcAft>
                        <a:buClrTx/>
                        <a:buSzTx/>
                        <a:buFontTx/>
                        <a:buNone/>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ts val="1300"/>
                        </a:lnSpc>
                        <a:spcBef>
                          <a:spcPts val="0"/>
                        </a:spcBef>
                        <a:spcAft>
                          <a:spcPts val="0"/>
                        </a:spcAft>
                        <a:buClrTx/>
                        <a:buSzTx/>
                        <a:buFontTx/>
                        <a:buNone/>
                        <a:tabLst/>
                        <a:defRPr/>
                      </a:pPr>
                      <a:endParaRPr kumimoji="0" lang="ru-RU" altLang="ru-RU" sz="14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14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1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p>
                      <a:pPr marL="0" marR="0" lvl="0" indent="0" algn="ctr" defTabSz="914400" rtl="0" eaLnBrk="1" fontAlgn="base" latinLnBrk="0" hangingPunct="1">
                        <a:lnSpc>
                          <a:spcPts val="1300"/>
                        </a:lnSpc>
                        <a:spcBef>
                          <a:spcPts val="0"/>
                        </a:spcBef>
                        <a:spcAft>
                          <a:spcPts val="0"/>
                        </a:spcAft>
                        <a:buClrTx/>
                        <a:buSzTx/>
                        <a:buFontTx/>
                        <a:buNone/>
                        <a:tabLst/>
                      </a:pPr>
                      <a:endParaRPr kumimoji="0" lang="ru-RU" altLang="ru-RU"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80327">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Списочная численность работников в среднем за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год.........</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строки 1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70490">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Средняя численность внешних совместителей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3</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6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3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6065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ts val="5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Средняя численность граждан, выполнявших работу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по гражданско-правовым договорам……………...</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5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4</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5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5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ts val="5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7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4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887429">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Фонд заработной платы работников списочного и </a:t>
                      </a:r>
                      <a:r>
                        <a:rPr kumimoji="0" lang="ru-RU" altLang="ru-RU" sz="1200" b="0" i="0" u="none" strike="noStrike" cap="none" normalizeH="0" baseline="0" dirty="0" err="1" smtClean="0">
                          <a:ln>
                            <a:noFill/>
                          </a:ln>
                          <a:solidFill>
                            <a:srgbClr val="000000"/>
                          </a:solidFill>
                          <a:effectLst/>
                          <a:latin typeface="Times New Roman" pitchFamily="18" charset="0"/>
                          <a:cs typeface="Times New Roman" pitchFamily="18" charset="0"/>
                        </a:rPr>
                        <a:t>несписочного</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состава и внешних совместителей- всего…..</a:t>
                      </a:r>
                      <a:endPar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ts val="5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5</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marL="68263">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 строка 6 + строка 7,</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r>
                      <a:b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если строка 5</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&gt;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и</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строка 73 раздела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IV &gt;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5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73</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 строка 6 + строка 7,</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r>
                      <a:b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 строка 15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86677">
                <a:tc>
                  <a:txBody>
                    <a:bodyPr/>
                    <a:lstStyle>
                      <a:lvl1pPr marL="182563">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него:</a:t>
                      </a:r>
                    </a:p>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внешних совместителей</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6 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3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6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16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6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endParaRPr kumimoji="0" lang="ru-RU" altLang="ru-RU"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2" name="Заголовок 1"/>
          <p:cNvSpPr>
            <a:spLocks noGrp="1"/>
          </p:cNvSpPr>
          <p:nvPr>
            <p:ph type="title"/>
          </p:nvPr>
        </p:nvSpPr>
        <p:spPr>
          <a:xfrm>
            <a:off x="251520" y="116632"/>
            <a:ext cx="8713788" cy="990600"/>
          </a:xfrm>
        </p:spPr>
        <p:txBody>
          <a:bodyPr>
            <a:normAutofit fontScale="90000"/>
          </a:bodyPr>
          <a:lstStyle/>
          <a:p>
            <a:pPr algn="ctr" eaLnBrk="1" fontAlgn="auto" hangingPunct="1">
              <a:spcAft>
                <a:spcPts val="0"/>
              </a:spcAft>
              <a:defRPr/>
            </a:pPr>
            <a:r>
              <a:rPr lang="ru-RU" dirty="0"/>
              <a:t/>
            </a:r>
            <a:br>
              <a:rPr lang="ru-RU" dirty="0"/>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II  </a:t>
            </a:r>
            <a:b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«ЧИСЛЕННОСТЬ РАБОТНИКОВ И ЗАРАБОТНАЯ ПЛАТА</a:t>
            </a:r>
            <a:r>
              <a:rPr 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br>
              <a:rPr 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551564940"/>
              </p:ext>
            </p:extLst>
          </p:nvPr>
        </p:nvGraphicFramePr>
        <p:xfrm>
          <a:off x="107503" y="1268760"/>
          <a:ext cx="9011792" cy="5406202"/>
        </p:xfrm>
        <a:graphic>
          <a:graphicData uri="http://schemas.openxmlformats.org/drawingml/2006/table">
            <a:tbl>
              <a:tblPr/>
              <a:tblGrid>
                <a:gridCol w="2880321"/>
                <a:gridCol w="576064"/>
                <a:gridCol w="792088"/>
                <a:gridCol w="2376264"/>
                <a:gridCol w="2387055"/>
              </a:tblGrid>
              <a:tr h="813327">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Единица </a:t>
                      </a:r>
                      <a:b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измерения</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декабрь </a:t>
                      </a:r>
                    </a:p>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отчетного года</a:t>
                      </a:r>
                    </a:p>
                    <a:p>
                      <a:pPr marL="0" marR="0" lvl="0" indent="0" algn="ctr" defTabSz="914400" rtl="0" eaLnBrk="1" fontAlgn="base" latinLnBrk="0" hangingPunct="1">
                        <a:lnSpc>
                          <a:spcPct val="100000"/>
                        </a:lnSpc>
                        <a:spcBef>
                          <a:spcPts val="100"/>
                        </a:spcBef>
                        <a:spcAft>
                          <a:spcPts val="10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03332">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А</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09717">
                <a:tc>
                  <a:txBody>
                    <a:bodyPr/>
                    <a:lstStyle/>
                    <a:p>
                      <a:pPr marL="179388"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лиц </a:t>
                      </a:r>
                      <a:r>
                        <a:rPr kumimoji="0" lang="ru-RU" altLang="ru-RU" sz="1200" b="0" i="0" u="none" strike="noStrike" cap="none" normalizeH="0" baseline="0" dirty="0" err="1" smtClean="0">
                          <a:ln>
                            <a:noFill/>
                          </a:ln>
                          <a:solidFill>
                            <a:srgbClr val="000000"/>
                          </a:solidFill>
                          <a:effectLst/>
                          <a:latin typeface="Times New Roman" pitchFamily="18" charset="0"/>
                          <a:cs typeface="Times New Roman" pitchFamily="18" charset="0"/>
                        </a:rPr>
                        <a:t>несписочного</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состава, включая граждан, выполнявших работу по гражданско-правовым договорам</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7</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если строка 4 </a:t>
                      </a:r>
                      <a:r>
                        <a:rPr kumimoji="0" lang="en-US" altLang="ru-RU" sz="1200" b="1" i="0" u="none" strike="noStrike" cap="none" normalizeH="0" baseline="0" dirty="0" smtClean="0">
                          <a:ln>
                            <a:noFill/>
                          </a:ln>
                          <a:solidFill>
                            <a:schemeClr val="tx1"/>
                          </a:solidFill>
                          <a:effectLst/>
                          <a:latin typeface="Times New Roman" pitchFamily="18" charset="0"/>
                          <a:cs typeface="Times New Roman" pitchFamily="18" charset="0"/>
                        </a:rPr>
                        <a:t>&gt; 0</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 </a:t>
                      </a:r>
                      <a:b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то строка 7 </a:t>
                      </a:r>
                      <a:r>
                        <a:rPr kumimoji="0" lang="en-US" altLang="ru-RU" sz="1200" b="1" i="0" u="none" strike="noStrike" cap="none" normalizeH="0" baseline="0" dirty="0" smtClean="0">
                          <a:ln>
                            <a:noFill/>
                          </a:ln>
                          <a:solidFill>
                            <a:schemeClr val="tx1"/>
                          </a:solidFill>
                          <a:effectLst/>
                          <a:latin typeface="Times New Roman" pitchFamily="18" charset="0"/>
                          <a:cs typeface="Times New Roman" pitchFamily="18" charset="0"/>
                        </a:rPr>
                        <a:t>&gt;</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ru-RU" altLang="ru-RU" sz="1200" b="1" i="0" u="none" strike="noStrike" cap="none" normalizeH="0" baseline="0" dirty="0" smtClean="0">
                        <a:ln>
                          <a:noFill/>
                        </a:ln>
                        <a:solidFill>
                          <a:srgbClr val="FF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4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17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7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строка 7 ≥ строки 17 </a:t>
                      </a: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813041">
                <a:tc>
                  <a:txBody>
                    <a:bodyPr/>
                    <a:lstStyle>
                      <a:lvl1pPr marL="182563">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строки 5  фонд заработной платы женщин – работников списочного и </a:t>
                      </a:r>
                      <a:r>
                        <a:rPr kumimoji="0" lang="ru-RU" altLang="ru-RU" sz="1200" b="0" i="0" u="none" strike="noStrike" cap="none" normalizeH="0" baseline="0" dirty="0" err="1" smtClean="0">
                          <a:ln>
                            <a:noFill/>
                          </a:ln>
                          <a:solidFill>
                            <a:srgbClr val="000000"/>
                          </a:solidFill>
                          <a:effectLst/>
                          <a:latin typeface="Times New Roman" pitchFamily="18" charset="0"/>
                          <a:cs typeface="Times New Roman" pitchFamily="18" charset="0"/>
                        </a:rPr>
                        <a:t>несписочного</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состава и внешних совместителей - всего ………..</a:t>
                      </a:r>
                      <a:endPar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15 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14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15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917817">
                <a:tc>
                  <a:txBody>
                    <a:bodyPr/>
                    <a:lstStyle>
                      <a:lvl1pPr marL="182563">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него:</a:t>
                      </a:r>
                    </a:p>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женщин – внешних совместителей</a:t>
                      </a:r>
                      <a:endPar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182563" marR="0" lvl="0" indent="0" algn="l"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16</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ts val="1300"/>
                        </a:lnSpc>
                        <a:spcBef>
                          <a:spcPct val="0"/>
                        </a:spcBef>
                        <a:spcAft>
                          <a:spcPct val="0"/>
                        </a:spcAft>
                        <a:buClrTx/>
                        <a:buSzTx/>
                        <a:buFontTx/>
                        <a:buNone/>
                        <a:tabLst>
                          <a:tab pos="449263" algn="l"/>
                          <a:tab pos="2636838" algn="ctr"/>
                          <a:tab pos="5273675" algn="r"/>
                        </a:tabLst>
                        <a:defRPr/>
                      </a:pPr>
                      <a:endParaRPr kumimoji="0" lang="ru-RU" altLang="ru-RU"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734443">
                <a:tc>
                  <a:txBody>
                    <a:bodyPr/>
                    <a:lstStyle/>
                    <a:p>
                      <a:pPr marL="342000" marR="0" lvl="0" indent="0" algn="l"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женщин – лиц </a:t>
                      </a:r>
                      <a:r>
                        <a:rPr kumimoji="0" lang="ru-RU" altLang="ru-RU" sz="1200" b="0" i="0" u="none" strike="noStrike" kern="1200" cap="none" normalizeH="0" baseline="0" dirty="0" err="1" smtClean="0">
                          <a:ln>
                            <a:noFill/>
                          </a:ln>
                          <a:solidFill>
                            <a:schemeClr val="tx1"/>
                          </a:solidFill>
                          <a:effectLst/>
                          <a:latin typeface="Times New Roman" pitchFamily="18" charset="0"/>
                          <a:ea typeface="+mn-ea"/>
                          <a:cs typeface="Times New Roman" pitchFamily="18" charset="0"/>
                        </a:rPr>
                        <a:t>несписочного</a:t>
                      </a:r>
                      <a:r>
                        <a:rPr kumimoji="0" lang="ru-RU" altLang="ru-RU" sz="12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состава, включая граждан, выполнявших работу по гражданско-правовым договорам</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17</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тыс. 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400" b="0" i="0" u="none" strike="noStrike" cap="none" normalizeH="0" baseline="0" dirty="0" smtClean="0">
                          <a:ln>
                            <a:noFill/>
                          </a:ln>
                          <a:solidFill>
                            <a:schemeClr val="tx1"/>
                          </a:solidFill>
                          <a:effectLst/>
                          <a:latin typeface="Times New Roman" pitchFamily="18" charset="0"/>
                          <a:cs typeface="Times New Roman" pitchFamily="18" charset="0"/>
                        </a:rPr>
                        <a:t>Х</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400" b="1" i="0" u="none" strike="noStrike" kern="1200" cap="none" normalizeH="0" baseline="0" dirty="0" smtClean="0">
                        <a:ln>
                          <a:noFill/>
                        </a:ln>
                        <a:solidFill>
                          <a:srgbClr val="FF0000"/>
                        </a:solidFill>
                        <a:effectLst/>
                        <a:latin typeface="Times New Roman" pitchFamily="18" charset="0"/>
                        <a:ea typeface="+mn-ea"/>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17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7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948882">
                <a:tc>
                  <a:txBody>
                    <a:bodyPr/>
                    <a:lstStyle/>
                    <a:p>
                      <a:endParaRPr lang="ru-RU" dirty="0"/>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blipFill rotWithShape="1">
                      <a:blip r:embed="rId3"/>
                      <a:stretch>
                        <a:fillRect l="-1688" t="-412143" r="-205907" b="-12857"/>
                      </a:stretch>
                    </a:blip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11</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руб.</a:t>
                      </a:r>
                      <a:r>
                        <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11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то строки 1 и 5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если строка 1=0 или разность строк 5, 6, 7=0,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11=0</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11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то строки 1 и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5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если строка 1=0 или разность строк 5, 6, 7=0,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11=0</a:t>
                      </a:r>
                    </a:p>
                  </a:txBody>
                  <a:tcPr marL="45095" marR="4509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2" name="Заголовок 1"/>
          <p:cNvSpPr>
            <a:spLocks noGrp="1"/>
          </p:cNvSpPr>
          <p:nvPr>
            <p:ph type="title"/>
          </p:nvPr>
        </p:nvSpPr>
        <p:spPr>
          <a:xfrm>
            <a:off x="0" y="-171450"/>
            <a:ext cx="8964613" cy="1512888"/>
          </a:xfrm>
        </p:spPr>
        <p:txBody>
          <a:bodyPr>
            <a:normAutofit fontScale="90000"/>
          </a:bodyPr>
          <a:lstStyle/>
          <a:p>
            <a:pPr algn="ctr" eaLnBrk="1" fontAlgn="auto" hangingPunct="1">
              <a:spcAft>
                <a:spcPts val="0"/>
              </a:spcAft>
              <a:defRPr/>
            </a:pPr>
            <a:r>
              <a:rPr lang="ru-RU" dirty="0"/>
              <a:t/>
            </a:r>
            <a:br>
              <a:rPr lang="ru-RU" dirty="0"/>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II  </a:t>
            </a:r>
            <a:b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«ЧИСЛЕННОСТЬ РАБОТНИКОВ И ЗАРАБОТНАЯ ПЛАТА»</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 </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b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983598300"/>
              </p:ext>
            </p:extLst>
          </p:nvPr>
        </p:nvGraphicFramePr>
        <p:xfrm>
          <a:off x="179388" y="1196975"/>
          <a:ext cx="8856662" cy="5327650"/>
        </p:xfrm>
        <a:graphic>
          <a:graphicData uri="http://schemas.openxmlformats.org/drawingml/2006/table">
            <a:tbl>
              <a:tblPr/>
              <a:tblGrid>
                <a:gridCol w="2916271"/>
                <a:gridCol w="583515"/>
                <a:gridCol w="583514"/>
                <a:gridCol w="2386681"/>
                <a:gridCol w="2386681"/>
              </a:tblGrid>
              <a:tr h="82804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Единица </a:t>
                      </a:r>
                      <a:b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измерения</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За декабрь </a:t>
                      </a:r>
                    </a:p>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отчетного года</a:t>
                      </a:r>
                    </a:p>
                    <a:p>
                      <a:pPr marL="0" marR="0" lvl="0" indent="0" algn="ctr" defTabSz="914400" rtl="0" eaLnBrk="1" fontAlgn="base" latinLnBrk="0" hangingPunct="1">
                        <a:lnSpc>
                          <a:spcPct val="100000"/>
                        </a:lnSpc>
                        <a:spcBef>
                          <a:spcPts val="100"/>
                        </a:spcBef>
                        <a:spcAft>
                          <a:spcPts val="10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07011">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14021">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Численность работников, принятых на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работу……</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8</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 строки 9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14021">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них на дополнительно введенные рабочие места……….</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9</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 </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 строки </a:t>
                      </a:r>
                      <a:r>
                        <a:rPr kumimoji="0" lang="en-US" altLang="ru-RU" sz="1200" b="1" i="0" u="none" strike="noStrike" cap="none" normalizeH="0" baseline="0" dirty="0" smtClean="0">
                          <a:ln>
                            <a:noFill/>
                          </a:ln>
                          <a:solidFill>
                            <a:schemeClr val="tx1"/>
                          </a:solidFill>
                          <a:effectLst/>
                          <a:latin typeface="Times New Roman" pitchFamily="18" charset="0"/>
                          <a:cs typeface="Times New Roman" pitchFamily="18" charset="0"/>
                        </a:rPr>
                        <a:t>13 </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и строки 18</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828043">
                <a:tc>
                  <a:txBody>
                    <a:bodyPr/>
                    <a:lstStyle/>
                    <a:p>
                      <a:pPr marL="0" marR="0" lvl="0" indent="0" algn="l" defTabSz="914400" rtl="0" eaLnBrk="1" fontAlgn="base" latinLnBrk="0" hangingPunct="1">
                        <a:lnSpc>
                          <a:spcPct val="100000"/>
                        </a:lnSpc>
                        <a:spcBef>
                          <a:spcPts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из строки 9 численность </a:t>
                      </a:r>
                    </a:p>
                    <a:p>
                      <a:pPr marL="0" marR="0" lvl="0" indent="0" algn="l" defTabSz="914400" rtl="0" eaLnBrk="1" fontAlgn="base" latinLnBrk="0" hangingPunct="1">
                        <a:lnSpc>
                          <a:spcPct val="100000"/>
                        </a:lnSpc>
                        <a:spcBef>
                          <a:spcPts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работников, принятых на 	высокопроизводительные</a:t>
                      </a:r>
                    </a:p>
                    <a:p>
                      <a:pPr marL="0" marR="0" lvl="0" indent="0" algn="l" defTabSz="914400" rtl="0" eaLnBrk="1" fontAlgn="base" latinLnBrk="0" hangingPunct="1">
                        <a:lnSpc>
                          <a:spcPct val="100000"/>
                        </a:lnSpc>
                        <a:spcBef>
                          <a:spcPts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рабочие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места</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18</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18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 </a:t>
                      </a: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r>
                      <a:b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то строка 11 </a:t>
                      </a:r>
                      <a:r>
                        <a:rPr kumimoji="0" lang="en-US" altLang="ru-RU" sz="1200" b="1" i="0" u="none" strike="noStrike" cap="none" normalizeH="0" baseline="0" dirty="0" smtClean="0">
                          <a:ln>
                            <a:noFill/>
                          </a:ln>
                          <a:solidFill>
                            <a:schemeClr val="tx1"/>
                          </a:solidFill>
                          <a:effectLst/>
                          <a:latin typeface="Times New Roman" pitchFamily="18" charset="0"/>
                          <a:cs typeface="Times New Roman" pitchFamily="18" charset="0"/>
                        </a:rPr>
                        <a:t>&gt;</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966049">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Численность уволенных работников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строки </a:t>
                      </a:r>
                      <a:r>
                        <a:rPr kumimoji="0" lang="en-US"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13 </a:t>
                      </a:r>
                      <a:endPar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endPar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670462">
                <a:tc>
                  <a:txBody>
                    <a:bodyPr/>
                    <a:lstStyle/>
                    <a:p>
                      <a:pPr marL="179388" marR="0" lvl="0" indent="0" algn="l" defTabSz="914400" rtl="0" eaLnBrk="1" fontAlgn="base" latinLnBrk="0" hangingPunct="1">
                        <a:lnSpc>
                          <a:spcPct val="100000"/>
                        </a:lnSpc>
                        <a:spcBef>
                          <a:spcPts val="50"/>
                        </a:spcBef>
                        <a:spcAft>
                          <a:spcPct val="0"/>
                        </a:spcAft>
                        <a:buClrTx/>
                        <a:buSzTx/>
                        <a:buFontTx/>
                        <a:buNone/>
                        <a:tabLst/>
                        <a:defRPr/>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из них уволенных (переведенных, перемещенных) работников из числа ранее принятых в отчетном году на дополнительно введенные рабочие места (строка 9) в случае исключения из штатного расписания соответствующих штатных единиц..</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defRPr/>
                      </a:pPr>
                      <a:r>
                        <a:rPr kumimoji="0" lang="en-US"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a:t>
                      </a: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3</a:t>
                      </a:r>
                    </a:p>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чел.</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если строка 13 &gt; 0 и строка 9 &gt; 0, </a:t>
                      </a:r>
                      <a:b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то строка 13≤ строки 9</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45096" marR="4509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chemeClr val="tx1"/>
                          </a:solidFill>
                          <a:effectLst/>
                          <a:latin typeface="Times New Roman" pitchFamily="18" charset="0"/>
                          <a:cs typeface="Times New Roman" pitchFamily="18" charset="0"/>
                        </a:rPr>
                        <a:t>Х</a:t>
                      </a:r>
                    </a:p>
                  </a:txBody>
                  <a:tcPr marL="45096" marR="4509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2" name="Заголовок 1"/>
          <p:cNvSpPr>
            <a:spLocks noGrp="1"/>
          </p:cNvSpPr>
          <p:nvPr>
            <p:ph type="title"/>
          </p:nvPr>
        </p:nvSpPr>
        <p:spPr>
          <a:xfrm>
            <a:off x="251520" y="116632"/>
            <a:ext cx="8713788" cy="1184176"/>
          </a:xfrm>
        </p:spPr>
        <p:txBody>
          <a:bodyPr>
            <a:normAutofit fontScale="90000"/>
          </a:bodyPr>
          <a:lstStyle/>
          <a:p>
            <a:pPr algn="ctr" eaLnBrk="1" fontAlgn="auto" hangingPunct="1">
              <a:spcAft>
                <a:spcPts val="0"/>
              </a:spcAft>
              <a:defRPr/>
            </a:pP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II  </a:t>
            </a:r>
            <a:b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«ЧИСЛЕННОСТЬ РАБОТНИКОВ И ЗАРАБОТНАЯ ПЛАТА»</a:t>
            </a:r>
            <a:r>
              <a:rPr lang="en-US"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b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ъект 2"/>
          <p:cNvSpPr>
            <a:spLocks noGrp="1"/>
          </p:cNvSpPr>
          <p:nvPr>
            <p:ph idx="1"/>
          </p:nvPr>
        </p:nvSpPr>
        <p:spPr>
          <a:xfrm>
            <a:off x="612775" y="1600200"/>
            <a:ext cx="8153400" cy="5068888"/>
          </a:xfrm>
        </p:spPr>
        <p:txBody>
          <a:bodyPr/>
          <a:lstStyle/>
          <a:p>
            <a:pPr marL="179388" indent="0">
              <a:spcBef>
                <a:spcPts val="600"/>
              </a:spcBef>
              <a:buFont typeface="Wingdings 3" pitchFamily="18" charset="2"/>
              <a:buNone/>
            </a:pPr>
            <a:r>
              <a:rPr lang="ru-RU" altLang="ru-RU" sz="1800" b="1" dirty="0" smtClean="0">
                <a:solidFill>
                  <a:srgbClr val="C00000"/>
                </a:solidFill>
                <a:cs typeface="Tahoma" pitchFamily="34" charset="0"/>
              </a:rPr>
              <a:t>Методология</a:t>
            </a:r>
            <a:r>
              <a:rPr lang="ru-RU" altLang="ru-RU" sz="1800" dirty="0" smtClean="0">
                <a:cs typeface="Tahoma" pitchFamily="34" charset="0"/>
              </a:rPr>
              <a:t> заполнения раздела </a:t>
            </a:r>
            <a:r>
              <a:rPr lang="ru-RU" altLang="ru-RU" sz="1800" b="1" dirty="0" smtClean="0">
                <a:solidFill>
                  <a:srgbClr val="C00000"/>
                </a:solidFill>
                <a:cs typeface="Tahoma" pitchFamily="34" charset="0"/>
              </a:rPr>
              <a:t>не изменена</a:t>
            </a:r>
            <a:r>
              <a:rPr lang="ru-RU" altLang="ru-RU" sz="1800" dirty="0" smtClean="0">
                <a:cs typeface="Tahoma" pitchFamily="34" charset="0"/>
              </a:rPr>
              <a:t>.</a:t>
            </a:r>
          </a:p>
          <a:p>
            <a:pPr marL="179388" indent="0" algn="just">
              <a:spcBef>
                <a:spcPts val="1200"/>
              </a:spcBef>
              <a:buFont typeface="Wingdings 3" pitchFamily="18" charset="2"/>
              <a:buNone/>
            </a:pPr>
            <a:r>
              <a:rPr lang="ru-RU" altLang="ru-RU" sz="1800" b="1" dirty="0" smtClean="0">
                <a:solidFill>
                  <a:srgbClr val="C00000"/>
                </a:solidFill>
                <a:cs typeface="Tahoma" pitchFamily="34" charset="0"/>
              </a:rPr>
              <a:t>В графе 1 </a:t>
            </a:r>
            <a:r>
              <a:rPr lang="ru-RU" altLang="ru-RU" sz="1800" dirty="0" smtClean="0">
                <a:cs typeface="Tahoma" pitchFamily="34" charset="0"/>
              </a:rPr>
              <a:t>отражаются данные за отчетный год, </a:t>
            </a:r>
            <a:r>
              <a:rPr lang="ru-RU" altLang="ru-RU" sz="1800" b="1" dirty="0" smtClean="0">
                <a:solidFill>
                  <a:srgbClr val="C00000"/>
                </a:solidFill>
                <a:cs typeface="Tahoma" pitchFamily="34" charset="0"/>
              </a:rPr>
              <a:t>в графе 2 </a:t>
            </a:r>
            <a:r>
              <a:rPr lang="ru-RU" altLang="ru-RU" sz="1800" dirty="0" smtClean="0">
                <a:cs typeface="Tahoma" pitchFamily="34" charset="0"/>
              </a:rPr>
              <a:t>– </a:t>
            </a:r>
            <a:r>
              <a:rPr lang="en-US" altLang="ru-RU" sz="1800" dirty="0" smtClean="0">
                <a:cs typeface="Tahoma" pitchFamily="34" charset="0"/>
              </a:rPr>
              <a:t/>
            </a:r>
            <a:br>
              <a:rPr lang="en-US" altLang="ru-RU" sz="1800" dirty="0" smtClean="0">
                <a:cs typeface="Tahoma" pitchFamily="34" charset="0"/>
              </a:rPr>
            </a:br>
            <a:r>
              <a:rPr lang="ru-RU" altLang="ru-RU" sz="1800" dirty="0" smtClean="0">
                <a:cs typeface="Tahoma" pitchFamily="34" charset="0"/>
              </a:rPr>
              <a:t>за</a:t>
            </a:r>
            <a:r>
              <a:rPr lang="ru-RU" altLang="ru-RU" sz="1800" b="1" dirty="0" smtClean="0">
                <a:solidFill>
                  <a:srgbClr val="C00000"/>
                </a:solidFill>
                <a:cs typeface="Tahoma" pitchFamily="34" charset="0"/>
              </a:rPr>
              <a:t> декабрь отчетного года</a:t>
            </a:r>
            <a:r>
              <a:rPr lang="ru-RU" altLang="ru-RU" sz="1800" dirty="0" smtClean="0">
                <a:cs typeface="Tahoma" pitchFamily="34" charset="0"/>
              </a:rPr>
              <a:t>.</a:t>
            </a:r>
          </a:p>
          <a:p>
            <a:pPr marL="179388" indent="0" algn="just">
              <a:spcBef>
                <a:spcPts val="1200"/>
              </a:spcBef>
              <a:buFont typeface="Wingdings 3" pitchFamily="18" charset="2"/>
              <a:buNone/>
            </a:pPr>
            <a:r>
              <a:rPr lang="ru-RU" altLang="ru-RU" sz="1800" dirty="0" smtClean="0">
                <a:cs typeface="Tahoma" pitchFamily="34" charset="0"/>
              </a:rPr>
              <a:t>Данные по строкам 1, 2, 8</a:t>
            </a:r>
            <a:r>
              <a:rPr lang="en-US" altLang="ru-RU" sz="1800" dirty="0" smtClean="0">
                <a:cs typeface="Tahoma" pitchFamily="34" charset="0"/>
              </a:rPr>
              <a:t>-</a:t>
            </a:r>
            <a:r>
              <a:rPr lang="ru-RU" altLang="ru-RU" sz="1800" dirty="0" smtClean="0">
                <a:cs typeface="Tahoma" pitchFamily="34" charset="0"/>
              </a:rPr>
              <a:t>10,</a:t>
            </a:r>
            <a:r>
              <a:rPr lang="en-US" altLang="ru-RU" sz="1800" dirty="0" smtClean="0">
                <a:cs typeface="Tahoma" pitchFamily="34" charset="0"/>
              </a:rPr>
              <a:t> </a:t>
            </a:r>
            <a:r>
              <a:rPr lang="ru-RU" altLang="ru-RU" sz="1800" dirty="0" smtClean="0">
                <a:cs typeface="Tahoma" pitchFamily="34" charset="0"/>
              </a:rPr>
              <a:t>13</a:t>
            </a:r>
            <a:r>
              <a:rPr lang="en-US" altLang="ru-RU" sz="1800" dirty="0" smtClean="0">
                <a:cs typeface="Tahoma" pitchFamily="34" charset="0"/>
              </a:rPr>
              <a:t>,</a:t>
            </a:r>
            <a:r>
              <a:rPr lang="ru-RU" altLang="ru-RU" sz="1800" dirty="0" smtClean="0">
                <a:cs typeface="Tahoma" pitchFamily="34" charset="0"/>
              </a:rPr>
              <a:t> 14</a:t>
            </a:r>
            <a:r>
              <a:rPr lang="en-US" altLang="ru-RU" sz="1800" dirty="0" smtClean="0">
                <a:cs typeface="Tahoma" pitchFamily="34" charset="0"/>
              </a:rPr>
              <a:t> </a:t>
            </a:r>
            <a:r>
              <a:rPr lang="ru-RU" altLang="ru-RU" sz="1800" dirty="0" smtClean="0">
                <a:cs typeface="Tahoma" pitchFamily="34" charset="0"/>
              </a:rPr>
              <a:t>и 18</a:t>
            </a:r>
            <a:r>
              <a:rPr lang="en-US" altLang="ru-RU" sz="1800" dirty="0" smtClean="0">
                <a:cs typeface="Tahoma" pitchFamily="34" charset="0"/>
              </a:rPr>
              <a:t> </a:t>
            </a:r>
            <a:r>
              <a:rPr lang="ru-RU" altLang="ru-RU" sz="1800" dirty="0" smtClean="0">
                <a:cs typeface="Tahoma" pitchFamily="34" charset="0"/>
              </a:rPr>
              <a:t>отражаются </a:t>
            </a:r>
            <a:br>
              <a:rPr lang="ru-RU" altLang="ru-RU" sz="1800" dirty="0" smtClean="0">
                <a:cs typeface="Tahoma" pitchFamily="34" charset="0"/>
              </a:rPr>
            </a:br>
            <a:r>
              <a:rPr lang="ru-RU" altLang="ru-RU" sz="1800" b="1" dirty="0" smtClean="0">
                <a:cs typeface="Tahoma" pitchFamily="34" charset="0"/>
              </a:rPr>
              <a:t>без внешних совместителей и граждан, выполнявших работу по гражданско-правовым договорам</a:t>
            </a:r>
            <a:r>
              <a:rPr lang="ru-RU" altLang="ru-RU" sz="1800" dirty="0" smtClean="0">
                <a:cs typeface="Tahoma" pitchFamily="34" charset="0"/>
              </a:rPr>
              <a:t>.</a:t>
            </a:r>
          </a:p>
          <a:p>
            <a:pPr marL="179388" indent="0">
              <a:spcBef>
                <a:spcPts val="1200"/>
              </a:spcBef>
              <a:buFont typeface="Wingdings 3" pitchFamily="18" charset="2"/>
              <a:buNone/>
            </a:pPr>
            <a:r>
              <a:rPr lang="ru-RU" altLang="ru-RU" sz="1800" b="1" dirty="0" smtClean="0">
                <a:solidFill>
                  <a:srgbClr val="C00000"/>
                </a:solidFill>
                <a:cs typeface="Tahoma" pitchFamily="34" charset="0"/>
              </a:rPr>
              <a:t>Единицы измерения:</a:t>
            </a:r>
          </a:p>
          <a:p>
            <a:pPr marL="179388" indent="0" algn="just">
              <a:spcBef>
                <a:spcPts val="600"/>
              </a:spcBef>
              <a:buFont typeface="Wingdings 3" pitchFamily="18" charset="2"/>
              <a:buNone/>
            </a:pPr>
            <a:r>
              <a:rPr lang="ru-RU" altLang="ru-RU" sz="1800" dirty="0" smtClean="0">
                <a:cs typeface="Tahoma" pitchFamily="34" charset="0"/>
              </a:rPr>
              <a:t>данные по строкам 1</a:t>
            </a:r>
            <a:r>
              <a:rPr lang="en-US" altLang="ru-RU" sz="1800" dirty="0" smtClean="0">
                <a:cs typeface="Tahoma" pitchFamily="34" charset="0"/>
              </a:rPr>
              <a:t>-7</a:t>
            </a:r>
            <a:r>
              <a:rPr lang="ru-RU" altLang="ru-RU" sz="1800" dirty="0" smtClean="0">
                <a:cs typeface="Tahoma" pitchFamily="34" charset="0"/>
              </a:rPr>
              <a:t>, 11</a:t>
            </a:r>
            <a:r>
              <a:rPr lang="en-US" altLang="ru-RU" sz="1800" dirty="0" smtClean="0">
                <a:cs typeface="Tahoma" pitchFamily="34" charset="0"/>
              </a:rPr>
              <a:t>, </a:t>
            </a:r>
            <a:r>
              <a:rPr lang="ru-RU" altLang="ru-RU" sz="1800" dirty="0" smtClean="0">
                <a:cs typeface="Tahoma" pitchFamily="34" charset="0"/>
              </a:rPr>
              <a:t>14</a:t>
            </a:r>
            <a:r>
              <a:rPr lang="en-US" altLang="ru-RU" sz="1800" dirty="0" smtClean="0">
                <a:cs typeface="Tahoma" pitchFamily="34" charset="0"/>
              </a:rPr>
              <a:t>-</a:t>
            </a:r>
            <a:r>
              <a:rPr lang="ru-RU" altLang="ru-RU" sz="1800" dirty="0" smtClean="0">
                <a:cs typeface="Tahoma" pitchFamily="34" charset="0"/>
              </a:rPr>
              <a:t>17 и отражаются</a:t>
            </a:r>
            <a:r>
              <a:rPr lang="en-US" altLang="ru-RU" sz="1800" dirty="0" smtClean="0">
                <a:cs typeface="Tahoma" pitchFamily="34" charset="0"/>
              </a:rPr>
              <a:t> </a:t>
            </a:r>
            <a:r>
              <a:rPr lang="ru-RU" altLang="ru-RU" sz="1800" b="1" dirty="0" smtClean="0">
                <a:cs typeface="Tahoma" pitchFamily="34" charset="0"/>
              </a:rPr>
              <a:t>с одним знаком после запятой</a:t>
            </a:r>
            <a:r>
              <a:rPr lang="en-US" altLang="ru-RU" sz="1800" b="1" dirty="0" smtClean="0">
                <a:cs typeface="Tahoma" pitchFamily="34" charset="0"/>
              </a:rPr>
              <a:t>;</a:t>
            </a:r>
            <a:endParaRPr lang="ru-RU" altLang="ru-RU" sz="1800" b="1" dirty="0" smtClean="0">
              <a:cs typeface="Tahoma" pitchFamily="34" charset="0"/>
            </a:endParaRPr>
          </a:p>
          <a:p>
            <a:pPr marL="179388" indent="0" algn="just">
              <a:spcBef>
                <a:spcPts val="600"/>
              </a:spcBef>
              <a:buFont typeface="Wingdings 3" pitchFamily="18" charset="2"/>
              <a:buNone/>
            </a:pPr>
            <a:r>
              <a:rPr lang="ru-RU" altLang="ru-RU" sz="1800" dirty="0" smtClean="0">
                <a:cs typeface="Tahoma" pitchFamily="34" charset="0"/>
              </a:rPr>
              <a:t>данные по строкам 8</a:t>
            </a:r>
            <a:r>
              <a:rPr lang="en-US" altLang="ru-RU" sz="1800" dirty="0" smtClean="0">
                <a:cs typeface="Tahoma" pitchFamily="34" charset="0"/>
              </a:rPr>
              <a:t>-</a:t>
            </a:r>
            <a:r>
              <a:rPr lang="ru-RU" altLang="ru-RU" sz="1800" dirty="0" smtClean="0">
                <a:cs typeface="Tahoma" pitchFamily="34" charset="0"/>
              </a:rPr>
              <a:t>10</a:t>
            </a:r>
            <a:r>
              <a:rPr lang="en-US" altLang="ru-RU" sz="1800" dirty="0" smtClean="0">
                <a:cs typeface="Tahoma" pitchFamily="34" charset="0"/>
              </a:rPr>
              <a:t>,</a:t>
            </a:r>
            <a:r>
              <a:rPr lang="ru-RU" altLang="ru-RU" sz="1800" dirty="0" smtClean="0">
                <a:cs typeface="Tahoma" pitchFamily="34" charset="0"/>
              </a:rPr>
              <a:t> 13 и 18 отражаются </a:t>
            </a:r>
            <a:r>
              <a:rPr lang="ru-RU" altLang="ru-RU" sz="1800" b="1" dirty="0" smtClean="0">
                <a:cs typeface="Tahoma" pitchFamily="34" charset="0"/>
              </a:rPr>
              <a:t>в</a:t>
            </a:r>
            <a:r>
              <a:rPr lang="ru-RU" altLang="ru-RU" sz="1800" dirty="0" smtClean="0">
                <a:cs typeface="Tahoma" pitchFamily="34" charset="0"/>
              </a:rPr>
              <a:t> </a:t>
            </a:r>
            <a:r>
              <a:rPr lang="ru-RU" altLang="ru-RU" sz="1800" b="1" dirty="0" smtClean="0">
                <a:cs typeface="Tahoma" pitchFamily="34" charset="0"/>
              </a:rPr>
              <a:t>целых</a:t>
            </a:r>
            <a:r>
              <a:rPr lang="ru-RU" altLang="ru-RU" sz="1800" dirty="0" smtClean="0">
                <a:cs typeface="Tahoma" pitchFamily="34" charset="0"/>
              </a:rPr>
              <a:t> </a:t>
            </a:r>
            <a:r>
              <a:rPr lang="ru-RU" altLang="ru-RU" sz="1800" b="1" dirty="0" smtClean="0">
                <a:cs typeface="Tahoma" pitchFamily="34" charset="0"/>
              </a:rPr>
              <a:t>числах</a:t>
            </a:r>
            <a:r>
              <a:rPr lang="en-US" altLang="ru-RU" sz="1800" b="1" dirty="0" smtClean="0">
                <a:cs typeface="Tahoma" pitchFamily="34" charset="0"/>
              </a:rPr>
              <a:t>;</a:t>
            </a:r>
            <a:endParaRPr lang="ru-RU" altLang="ru-RU" sz="1800" b="1" dirty="0" smtClean="0">
              <a:cs typeface="Tahoma" pitchFamily="34" charset="0"/>
            </a:endParaRPr>
          </a:p>
          <a:p>
            <a:pPr marL="179388" indent="0" algn="just">
              <a:spcBef>
                <a:spcPts val="600"/>
              </a:spcBef>
              <a:buFont typeface="Wingdings 3" pitchFamily="18" charset="2"/>
              <a:buNone/>
            </a:pPr>
            <a:r>
              <a:rPr lang="ru-RU" altLang="ru-RU" sz="1800" dirty="0" smtClean="0">
                <a:cs typeface="Tahoma" pitchFamily="34" charset="0"/>
              </a:rPr>
              <a:t>данные по строкам 5</a:t>
            </a:r>
            <a:r>
              <a:rPr lang="en-US" altLang="ru-RU" sz="1800" dirty="0" smtClean="0">
                <a:cs typeface="Tahoma" pitchFamily="34" charset="0"/>
              </a:rPr>
              <a:t>-</a:t>
            </a:r>
            <a:r>
              <a:rPr lang="ru-RU" altLang="ru-RU" sz="1800" dirty="0" smtClean="0">
                <a:cs typeface="Tahoma" pitchFamily="34" charset="0"/>
              </a:rPr>
              <a:t>7, 15</a:t>
            </a:r>
            <a:r>
              <a:rPr lang="en-US" altLang="ru-RU" sz="1800" dirty="0" smtClean="0">
                <a:cs typeface="Tahoma" pitchFamily="34" charset="0"/>
              </a:rPr>
              <a:t>-</a:t>
            </a:r>
            <a:r>
              <a:rPr lang="ru-RU" altLang="ru-RU" sz="1800" dirty="0" smtClean="0">
                <a:cs typeface="Tahoma" pitchFamily="34" charset="0"/>
              </a:rPr>
              <a:t>17 отражаются </a:t>
            </a:r>
            <a:r>
              <a:rPr lang="ru-RU" altLang="ru-RU" sz="1800" b="1" dirty="0" smtClean="0">
                <a:cs typeface="Tahoma" pitchFamily="34" charset="0"/>
              </a:rPr>
              <a:t>в тысячах рублей</a:t>
            </a:r>
            <a:r>
              <a:rPr lang="en-US" altLang="ru-RU" sz="1800" b="1" dirty="0" smtClean="0">
                <a:cs typeface="Tahoma" pitchFamily="34" charset="0"/>
              </a:rPr>
              <a:t>;</a:t>
            </a:r>
            <a:endParaRPr lang="ru-RU" altLang="ru-RU" sz="1800" b="1" dirty="0" smtClean="0">
              <a:cs typeface="Tahoma" pitchFamily="34" charset="0"/>
            </a:endParaRPr>
          </a:p>
          <a:p>
            <a:pPr marL="179388" indent="0">
              <a:spcBef>
                <a:spcPts val="600"/>
              </a:spcBef>
              <a:buFont typeface="Wingdings 3" pitchFamily="18" charset="2"/>
              <a:buNone/>
            </a:pPr>
            <a:r>
              <a:rPr lang="ru-RU" altLang="ru-RU" sz="1800" dirty="0" smtClean="0">
                <a:cs typeface="Tahoma" pitchFamily="34" charset="0"/>
              </a:rPr>
              <a:t>данные по строке 11 отражаются </a:t>
            </a:r>
            <a:r>
              <a:rPr lang="ru-RU" altLang="ru-RU" sz="1800" b="1" dirty="0" smtClean="0">
                <a:cs typeface="Tahoma" pitchFamily="34" charset="0"/>
              </a:rPr>
              <a:t>в рублях</a:t>
            </a:r>
            <a:r>
              <a:rPr lang="en-US" altLang="ru-RU" sz="1800" b="1" dirty="0">
                <a:cs typeface="Tahoma" pitchFamily="34" charset="0"/>
              </a:rPr>
              <a:t>.</a:t>
            </a:r>
            <a:endParaRPr lang="ru-RU" altLang="ru-RU" sz="1800" b="1" dirty="0" smtClean="0">
              <a:cs typeface="Tahoma" pitchFamily="34" charset="0"/>
            </a:endParaRPr>
          </a:p>
          <a:p>
            <a:pPr marL="179388" indent="0" eaLnBrk="1" hangingPunct="1">
              <a:spcBef>
                <a:spcPts val="1200"/>
              </a:spcBef>
              <a:buFont typeface="Wingdings" pitchFamily="2" charset="2"/>
              <a:buNone/>
            </a:pPr>
            <a:endParaRPr lang="ru-RU" altLang="ru-RU" sz="2800" b="1" dirty="0" smtClean="0">
              <a:solidFill>
                <a:srgbClr val="FF0000"/>
              </a:solidFill>
            </a:endParaRPr>
          </a:p>
        </p:txBody>
      </p:sp>
      <p:sp>
        <p:nvSpPr>
          <p:cNvPr id="24578" name="Заголовок 1"/>
          <p:cNvSpPr>
            <a:spLocks noGrp="1"/>
          </p:cNvSpPr>
          <p:nvPr>
            <p:ph type="title"/>
          </p:nvPr>
        </p:nvSpPr>
        <p:spPr>
          <a:xfrm>
            <a:off x="584200" y="189781"/>
            <a:ext cx="8062913" cy="1224136"/>
          </a:xfrm>
        </p:spPr>
        <p:txBody>
          <a:bodyPr>
            <a:noAutofit/>
          </a:bodyPr>
          <a:lstStyle/>
          <a:p>
            <a:pPr algn="ctr" eaLnBrk="1" fontAlgn="auto" hangingPunct="1">
              <a:spcAft>
                <a:spcPts val="0"/>
              </a:spcAft>
              <a:defRPr/>
            </a:pP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II  </a:t>
            </a:r>
            <a:b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«ЧИСЛЕННОСТЬ </a:t>
            </a: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РАБОТНИКОВ </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И ЗАРАБОТНАЯ ПЛАТА»</a:t>
            </a: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a:t>
            </a: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Таблица 2 «Численность работников и заработная плата</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нюансы)</a:t>
            </a:r>
            <a:endPar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0" y="0"/>
            <a:ext cx="9144000" cy="1368152"/>
          </a:xfrm>
        </p:spPr>
        <p:txBody>
          <a:bodyPr>
            <a:noAutofit/>
          </a:bodyPr>
          <a:lstStyle/>
          <a:p>
            <a:pPr algn="ctr" eaLnBrk="1" fontAlgn="auto" hangingPunct="1">
              <a:spcAft>
                <a:spcPts val="0"/>
              </a:spcAft>
              <a:defRPr/>
            </a:pPr>
            <a:r>
              <a:rPr 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II  </a:t>
            </a:r>
            <a:b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СПИСОЧНАЯ ЧИСЛЕННОСТЬ РАБОТНИКОВ ПО ТЕРРИТОРИИ»</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Таблица 2.1. «Списочная численность работников по территории</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690739703"/>
              </p:ext>
            </p:extLst>
          </p:nvPr>
        </p:nvGraphicFramePr>
        <p:xfrm>
          <a:off x="323850" y="1412875"/>
          <a:ext cx="8569325" cy="1509770"/>
        </p:xfrm>
        <a:graphic>
          <a:graphicData uri="http://schemas.openxmlformats.org/drawingml/2006/table">
            <a:tbl>
              <a:tblPr/>
              <a:tblGrid>
                <a:gridCol w="4824214"/>
                <a:gridCol w="1872208"/>
                <a:gridCol w="1872903"/>
              </a:tblGrid>
              <a:tr h="548582">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ts val="1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Название населенного пункта</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 строки,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 территории по ОКРБ 003-2017</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Списочная численность работников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 среднем за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год,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чел.</a:t>
                      </a:r>
                      <a:endParaRPr kumimoji="0" lang="ru-RU" altLang="ru-RU" sz="1100" b="0" i="0" u="none" strike="noStrike" cap="none" normalizeH="0" baseline="30000" dirty="0" smtClean="0">
                        <a:ln>
                          <a:noFill/>
                        </a:ln>
                        <a:solidFill>
                          <a:srgbClr val="000000"/>
                        </a:solidFill>
                        <a:effectLst/>
                        <a:latin typeface="Times New Roman" pitchFamily="18" charset="0"/>
                        <a:cs typeface="Times New Roman" pitchFamily="18" charset="0"/>
                      </a:endParaRP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06274">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48582">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По территории (сумма данных  в графе 1 по строкам, относящимся к строке 19, должна быть равна данным по строке 2 в графе 1 таблицы 2):</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19</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06274">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Calibri" pitchFamily="34" charset="0"/>
                        </a:rPr>
                        <a:t> </a:t>
                      </a: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Calibri" pitchFamily="34" charset="0"/>
                        </a:rPr>
                        <a:t> </a:t>
                      </a:r>
                      <a:endPar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endParaRP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Calibri" pitchFamily="34" charset="0"/>
                        </a:rPr>
                        <a:t> </a:t>
                      </a: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5085" marR="4508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4" name="Прямоугольник 3"/>
          <p:cNvSpPr/>
          <p:nvPr/>
        </p:nvSpPr>
        <p:spPr>
          <a:xfrm>
            <a:off x="295275" y="2997200"/>
            <a:ext cx="8640763" cy="3062288"/>
          </a:xfrm>
          <a:prstGeom prst="rect">
            <a:avLst/>
          </a:prstGeom>
        </p:spPr>
        <p:txBody>
          <a:bodyPr>
            <a:spAutoFit/>
          </a:bodyPr>
          <a:lstStyle/>
          <a:p>
            <a:pPr algn="just">
              <a:spcBef>
                <a:spcPts val="1800"/>
              </a:spcBef>
              <a:defRPr/>
            </a:pPr>
            <a:r>
              <a:rPr lang="ru-RU" dirty="0">
                <a:solidFill>
                  <a:schemeClr val="tx1">
                    <a:lumMod val="95000"/>
                    <a:lumOff val="5000"/>
                  </a:schemeClr>
                </a:solidFill>
              </a:rPr>
              <a:t>     </a:t>
            </a:r>
            <a:r>
              <a:rPr lang="ru-RU" sz="1600" dirty="0">
                <a:latin typeface="+mn-lt"/>
              </a:rPr>
              <a:t>в таблице 2.1 </a:t>
            </a:r>
            <a:r>
              <a:rPr lang="ru-RU" sz="1600" dirty="0">
                <a:solidFill>
                  <a:schemeClr val="tx1">
                    <a:lumMod val="95000"/>
                    <a:lumOff val="5000"/>
                  </a:schemeClr>
                </a:solidFill>
                <a:latin typeface="+mn-lt"/>
              </a:rPr>
              <a:t>отражается списочная численность работников в среднем за год </a:t>
            </a:r>
            <a:r>
              <a:rPr lang="en-US" sz="1600" dirty="0">
                <a:solidFill>
                  <a:schemeClr val="tx1">
                    <a:lumMod val="95000"/>
                    <a:lumOff val="5000"/>
                  </a:schemeClr>
                </a:solidFill>
                <a:latin typeface="+mn-lt"/>
              </a:rPr>
              <a:t/>
            </a:r>
            <a:br>
              <a:rPr lang="en-US" sz="1600" dirty="0">
                <a:solidFill>
                  <a:schemeClr val="tx1">
                    <a:lumMod val="95000"/>
                    <a:lumOff val="5000"/>
                  </a:schemeClr>
                </a:solidFill>
                <a:latin typeface="+mn-lt"/>
              </a:rPr>
            </a:br>
            <a:r>
              <a:rPr lang="ru-RU" sz="1600" dirty="0">
                <a:solidFill>
                  <a:schemeClr val="tx1">
                    <a:lumMod val="95000"/>
                    <a:lumOff val="5000"/>
                  </a:schemeClr>
                </a:solidFill>
                <a:latin typeface="+mn-lt"/>
              </a:rPr>
              <a:t>по территории (район области, город областного подчинения, город Минск), на которой расположены организация и ее структурные </a:t>
            </a:r>
            <a:r>
              <a:rPr lang="ru-RU" sz="1600" dirty="0" smtClean="0">
                <a:solidFill>
                  <a:schemeClr val="tx1">
                    <a:lumMod val="95000"/>
                    <a:lumOff val="5000"/>
                  </a:schemeClr>
                </a:solidFill>
                <a:latin typeface="+mn-lt"/>
              </a:rPr>
              <a:t>подразделения</a:t>
            </a:r>
            <a:endParaRPr lang="ru-RU" sz="1600" dirty="0">
              <a:solidFill>
                <a:schemeClr val="tx1">
                  <a:lumMod val="95000"/>
                  <a:lumOff val="5000"/>
                </a:schemeClr>
              </a:solidFill>
              <a:latin typeface="+mn-lt"/>
            </a:endParaRPr>
          </a:p>
          <a:p>
            <a:pPr algn="just">
              <a:spcBef>
                <a:spcPts val="600"/>
              </a:spcBef>
              <a:defRPr/>
            </a:pPr>
            <a:r>
              <a:rPr lang="ru-RU" sz="1600" dirty="0">
                <a:latin typeface="+mn-lt"/>
              </a:rPr>
              <a:t>       если организация </a:t>
            </a:r>
            <a:r>
              <a:rPr lang="ru-RU" sz="1600" dirty="0">
                <a:solidFill>
                  <a:srgbClr val="C00000"/>
                </a:solidFill>
                <a:latin typeface="+mn-lt"/>
              </a:rPr>
              <a:t>не имеет структурных подразделений</a:t>
            </a:r>
            <a:r>
              <a:rPr lang="ru-RU" sz="1600" dirty="0">
                <a:latin typeface="+mn-lt"/>
              </a:rPr>
              <a:t>, расположенных на другой территории, отличной от места ее нахождения, то </a:t>
            </a:r>
            <a:r>
              <a:rPr lang="ru-RU" sz="1600" dirty="0">
                <a:solidFill>
                  <a:srgbClr val="C00000"/>
                </a:solidFill>
                <a:latin typeface="+mn-lt"/>
              </a:rPr>
              <a:t>данные отражаются только по одной строке 19</a:t>
            </a:r>
            <a:r>
              <a:rPr lang="ru-RU" sz="1600" dirty="0">
                <a:latin typeface="+mn-lt"/>
              </a:rPr>
              <a:t>, при этом в графе А указывается место нахождения </a:t>
            </a:r>
            <a:r>
              <a:rPr lang="ru-RU" sz="1600" dirty="0" smtClean="0">
                <a:latin typeface="+mn-lt"/>
              </a:rPr>
              <a:t>организации</a:t>
            </a:r>
            <a:endParaRPr lang="ru-RU" sz="1600" dirty="0">
              <a:latin typeface="+mn-lt"/>
            </a:endParaRPr>
          </a:p>
          <a:p>
            <a:pPr algn="just">
              <a:spcBef>
                <a:spcPts val="600"/>
              </a:spcBef>
              <a:defRPr/>
            </a:pPr>
            <a:r>
              <a:rPr lang="ru-RU" sz="1600" dirty="0">
                <a:latin typeface="+mn-lt"/>
              </a:rPr>
              <a:t>       сумма данных в графе 1 по свободным строкам 19 должна быть равна данным по строке 2 в графе 1 таблицы 2 </a:t>
            </a:r>
          </a:p>
          <a:p>
            <a:pPr algn="r">
              <a:spcBef>
                <a:spcPts val="600"/>
              </a:spcBef>
              <a:defRPr/>
            </a:pPr>
            <a:r>
              <a:rPr lang="ru-RU" sz="1600" dirty="0">
                <a:solidFill>
                  <a:srgbClr val="C00000"/>
                </a:solidFill>
                <a:latin typeface="+mn-lt"/>
              </a:rPr>
              <a:t>единица измерения:</a:t>
            </a:r>
            <a:br>
              <a:rPr lang="ru-RU" sz="1600" dirty="0">
                <a:solidFill>
                  <a:srgbClr val="C00000"/>
                </a:solidFill>
                <a:latin typeface="+mn-lt"/>
              </a:rPr>
            </a:br>
            <a:r>
              <a:rPr lang="ru-RU" sz="1600" dirty="0">
                <a:solidFill>
                  <a:srgbClr val="CC6600"/>
                </a:solidFill>
                <a:latin typeface="+mn-lt"/>
              </a:rPr>
              <a:t>     </a:t>
            </a:r>
            <a:r>
              <a:rPr lang="ru-RU" sz="1600" dirty="0">
                <a:latin typeface="+mn-lt"/>
              </a:rPr>
              <a:t>данные по строке 19 отражаются с одним знаком после запятой</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Объект 2"/>
          <p:cNvSpPr>
            <a:spLocks noGrp="1"/>
          </p:cNvSpPr>
          <p:nvPr>
            <p:ph idx="1"/>
          </p:nvPr>
        </p:nvSpPr>
        <p:spPr/>
        <p:txBody>
          <a:bodyPr/>
          <a:lstStyle/>
          <a:p>
            <a:pPr algn="just" eaLnBrk="1" hangingPunct="1">
              <a:spcBef>
                <a:spcPct val="0"/>
              </a:spcBef>
            </a:pPr>
            <a:r>
              <a:rPr lang="ru-RU" altLang="ru-RU" sz="1800" b="1" dirty="0" smtClean="0">
                <a:cs typeface="Tahoma" pitchFamily="34" charset="0"/>
              </a:rPr>
              <a:t>в приложении 1 </a:t>
            </a:r>
            <a:r>
              <a:rPr lang="ru-RU" altLang="ru-RU" sz="1800" dirty="0" smtClean="0">
                <a:cs typeface="Tahoma" pitchFamily="34" charset="0"/>
              </a:rPr>
              <a:t>приведен</a:t>
            </a:r>
            <a:r>
              <a:rPr lang="ru-RU" altLang="ru-RU" sz="1800" b="1" dirty="0" smtClean="0">
                <a:solidFill>
                  <a:srgbClr val="CC6600"/>
                </a:solidFill>
                <a:cs typeface="Tahoma" pitchFamily="34" charset="0"/>
              </a:rPr>
              <a:t> </a:t>
            </a:r>
            <a:r>
              <a:rPr lang="ru-RU" altLang="ru-RU" sz="1800" dirty="0" smtClean="0">
                <a:cs typeface="Tahoma" pitchFamily="34" charset="0"/>
              </a:rPr>
              <a:t>перечень категорий работников (лиц), включаемых или не включаемых в расчет среднесписочной численности работников за год (месяц) </a:t>
            </a:r>
            <a:r>
              <a:rPr lang="ru-RU" altLang="ru-RU" sz="1800" b="1" dirty="0" smtClean="0">
                <a:solidFill>
                  <a:srgbClr val="C00000"/>
                </a:solidFill>
                <a:cs typeface="Tahoma" pitchFamily="34" charset="0"/>
              </a:rPr>
              <a:t>(строка 1 графы 1 и 2, </a:t>
            </a:r>
            <a:r>
              <a:rPr lang="ru-RU" altLang="ru-RU" sz="1800" dirty="0" smtClean="0">
                <a:solidFill>
                  <a:srgbClr val="CC6600"/>
                </a:solidFill>
                <a:cs typeface="Tahoma" pitchFamily="34" charset="0"/>
              </a:rPr>
              <a:t/>
            </a:r>
            <a:br>
              <a:rPr lang="ru-RU" altLang="ru-RU" sz="1800" dirty="0" smtClean="0">
                <a:solidFill>
                  <a:srgbClr val="CC6600"/>
                </a:solidFill>
                <a:cs typeface="Tahoma" pitchFamily="34" charset="0"/>
              </a:rPr>
            </a:br>
            <a:r>
              <a:rPr lang="ru-RU" altLang="ru-RU" sz="1800" b="1" dirty="0" smtClean="0">
                <a:solidFill>
                  <a:srgbClr val="C00000"/>
                </a:solidFill>
                <a:cs typeface="Tahoma" pitchFamily="34" charset="0"/>
              </a:rPr>
              <a:t>строка 14 графа 2) </a:t>
            </a:r>
            <a:r>
              <a:rPr lang="ru-RU" altLang="ru-RU" sz="1800" dirty="0" smtClean="0">
                <a:cs typeface="Tahoma" pitchFamily="34" charset="0"/>
              </a:rPr>
              <a:t>и списочной численности работников</a:t>
            </a:r>
            <a:r>
              <a:rPr lang="en-US" altLang="ru-RU" sz="1800" dirty="0" smtClean="0">
                <a:cs typeface="Tahoma" pitchFamily="34" charset="0"/>
              </a:rPr>
              <a:t> </a:t>
            </a:r>
            <a:br>
              <a:rPr lang="en-US" altLang="ru-RU" sz="1800" dirty="0" smtClean="0">
                <a:cs typeface="Tahoma" pitchFamily="34" charset="0"/>
              </a:rPr>
            </a:br>
            <a:r>
              <a:rPr lang="ru-RU" altLang="ru-RU" sz="1800" dirty="0" smtClean="0">
                <a:cs typeface="Tahoma" pitchFamily="34" charset="0"/>
              </a:rPr>
              <a:t>в</a:t>
            </a:r>
            <a:r>
              <a:rPr lang="en-US" altLang="ru-RU" sz="1800" dirty="0" smtClean="0">
                <a:cs typeface="Tahoma" pitchFamily="34" charset="0"/>
              </a:rPr>
              <a:t> </a:t>
            </a:r>
            <a:r>
              <a:rPr lang="ru-RU" altLang="ru-RU" sz="1800" dirty="0" smtClean="0">
                <a:cs typeface="Tahoma" pitchFamily="34" charset="0"/>
              </a:rPr>
              <a:t>среднем за год </a:t>
            </a:r>
            <a:r>
              <a:rPr lang="ru-RU" altLang="ru-RU" sz="1800" b="1" dirty="0" smtClean="0">
                <a:solidFill>
                  <a:srgbClr val="C00000"/>
                </a:solidFill>
                <a:cs typeface="Tahoma" pitchFamily="34" charset="0"/>
              </a:rPr>
              <a:t>(строка 2 графа 1) </a:t>
            </a:r>
          </a:p>
          <a:p>
            <a:pPr algn="just" eaLnBrk="1" hangingPunct="1">
              <a:spcBef>
                <a:spcPct val="0"/>
              </a:spcBef>
              <a:buFont typeface="Wingdings" pitchFamily="2" charset="2"/>
              <a:buNone/>
            </a:pPr>
            <a:endParaRPr lang="ru-RU" altLang="ru-RU" sz="1800" dirty="0" smtClean="0">
              <a:cs typeface="Tahoma" pitchFamily="34" charset="0"/>
            </a:endParaRPr>
          </a:p>
          <a:p>
            <a:pPr algn="just" eaLnBrk="1" hangingPunct="1">
              <a:spcBef>
                <a:spcPct val="0"/>
              </a:spcBef>
            </a:pPr>
            <a:r>
              <a:rPr lang="ru-RU" altLang="ru-RU" sz="1800" b="1" dirty="0" smtClean="0">
                <a:cs typeface="Tahoma" pitchFamily="34" charset="0"/>
              </a:rPr>
              <a:t>в приложении 2 </a:t>
            </a:r>
            <a:r>
              <a:rPr lang="ru-RU" altLang="ru-RU" sz="1800" dirty="0" smtClean="0">
                <a:cs typeface="Tahoma" pitchFamily="34" charset="0"/>
              </a:rPr>
              <a:t>приведены </a:t>
            </a:r>
            <a:r>
              <a:rPr lang="ru-RU" altLang="ru-RU" sz="1800" b="1" dirty="0" smtClean="0">
                <a:solidFill>
                  <a:srgbClr val="C00000"/>
                </a:solidFill>
                <a:cs typeface="Tahoma" pitchFamily="34" charset="0"/>
              </a:rPr>
              <a:t>пороговые значения </a:t>
            </a:r>
            <a:r>
              <a:rPr lang="ru-RU" altLang="ru-RU" sz="1800" dirty="0" smtClean="0">
                <a:cs typeface="Tahoma" pitchFamily="34" charset="0"/>
              </a:rPr>
              <a:t>заработной платы для определения </a:t>
            </a:r>
            <a:r>
              <a:rPr lang="ru-RU" altLang="ru-RU" sz="1800" b="1" dirty="0" smtClean="0">
                <a:solidFill>
                  <a:srgbClr val="C00000"/>
                </a:solidFill>
                <a:cs typeface="Tahoma" pitchFamily="34" charset="0"/>
              </a:rPr>
              <a:t>высокопроизводительных рабочих мест </a:t>
            </a:r>
            <a:r>
              <a:rPr lang="ru-RU" altLang="ru-RU" sz="1800" dirty="0" smtClean="0">
                <a:cs typeface="Tahoma" pitchFamily="34" charset="0"/>
              </a:rPr>
              <a:t>по видам экономической деятельности </a:t>
            </a:r>
          </a:p>
          <a:p>
            <a:pPr algn="just" eaLnBrk="1" hangingPunct="1">
              <a:spcBef>
                <a:spcPct val="0"/>
              </a:spcBef>
              <a:buFont typeface="Wingdings" pitchFamily="2" charset="2"/>
              <a:buNone/>
            </a:pPr>
            <a:endParaRPr lang="ru-RU" altLang="ru-RU" sz="1800" dirty="0" smtClean="0">
              <a:cs typeface="Tahoma" pitchFamily="34" charset="0"/>
            </a:endParaRPr>
          </a:p>
          <a:p>
            <a:pPr algn="just" eaLnBrk="1" hangingPunct="1">
              <a:spcBef>
                <a:spcPct val="0"/>
              </a:spcBef>
              <a:buFont typeface="Wingdings" pitchFamily="2" charset="2"/>
              <a:buNone/>
            </a:pPr>
            <a:r>
              <a:rPr lang="ru-RU" altLang="ru-RU" sz="1800" dirty="0" smtClean="0">
                <a:cs typeface="Tahoma" pitchFamily="34" charset="0"/>
              </a:rPr>
              <a:t>Данные приложения 2 используются при заполнении </a:t>
            </a:r>
            <a:r>
              <a:rPr lang="ru-RU" altLang="ru-RU" sz="1800" b="1" dirty="0" smtClean="0">
                <a:solidFill>
                  <a:srgbClr val="C00000"/>
                </a:solidFill>
                <a:cs typeface="Tahoma" pitchFamily="34" charset="0"/>
              </a:rPr>
              <a:t>строки 18 </a:t>
            </a:r>
            <a:r>
              <a:rPr lang="ru-RU" altLang="ru-RU" sz="1800" dirty="0" smtClean="0">
                <a:cs typeface="Tahoma" pitchFamily="34" charset="0"/>
              </a:rPr>
              <a:t>(</a:t>
            </a:r>
            <a:r>
              <a:rPr lang="ru-RU" altLang="ru-RU" sz="1800" i="1" dirty="0" smtClean="0">
                <a:cs typeface="Tahoma" pitchFamily="34" charset="0"/>
              </a:rPr>
              <a:t>численность работников, принятых на дополнительно введенные высокопроизводительные рабочие места</a:t>
            </a:r>
            <a:r>
              <a:rPr lang="ru-RU" altLang="ru-RU" sz="1800" dirty="0" smtClean="0">
                <a:cs typeface="Tahoma" pitchFamily="34" charset="0"/>
              </a:rPr>
              <a:t>). Строку 18 заполняют организации с основным видом экономической деятельности, указанным в приложении 2</a:t>
            </a:r>
            <a:r>
              <a:rPr lang="ru-RU" altLang="ru-RU" sz="1800" dirty="0" smtClean="0"/>
              <a:t>.     </a:t>
            </a:r>
          </a:p>
          <a:p>
            <a:pPr eaLnBrk="1" hangingPunct="1"/>
            <a:endParaRPr lang="ru-RU" altLang="ru-RU" sz="1800" dirty="0" smtClean="0"/>
          </a:p>
        </p:txBody>
      </p:sp>
      <p:sp>
        <p:nvSpPr>
          <p:cNvPr id="27650" name="Заголовок 1"/>
          <p:cNvSpPr>
            <a:spLocks noGrp="1"/>
          </p:cNvSpPr>
          <p:nvPr>
            <p:ph type="title"/>
          </p:nvPr>
        </p:nvSpPr>
        <p:spPr>
          <a:xfrm>
            <a:off x="467544" y="188640"/>
            <a:ext cx="8229600" cy="1143000"/>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II </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Численность работников и заработная плата»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457200" y="188640"/>
            <a:ext cx="8229600" cy="936104"/>
          </a:xfrm>
        </p:spPr>
        <p:txBody>
          <a:bodyPr>
            <a:noAutofit/>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III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«АВТОМОБИЛЬНЫЙ ТРАНСПОРТ</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(изменения и нюансы)</a:t>
            </a:r>
            <a:endPar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20551442"/>
              </p:ext>
            </p:extLst>
          </p:nvPr>
        </p:nvGraphicFramePr>
        <p:xfrm>
          <a:off x="34925" y="1196975"/>
          <a:ext cx="9110663" cy="5322887"/>
        </p:xfrm>
        <a:graphic>
          <a:graphicData uri="http://schemas.openxmlformats.org/drawingml/2006/table">
            <a:tbl>
              <a:tblPr>
                <a:tableStyleId>{5C22544A-7EE6-4342-B048-85BDC9FD1C3A}</a:tableStyleId>
              </a:tblPr>
              <a:tblGrid>
                <a:gridCol w="3976877"/>
                <a:gridCol w="923287"/>
                <a:gridCol w="1113045"/>
                <a:gridCol w="3097454"/>
              </a:tblGrid>
              <a:tr h="504066">
                <a:tc>
                  <a:txBody>
                    <a:bodyPr/>
                    <a:lstStyle/>
                    <a:p>
                      <a:pPr algn="ctr">
                        <a:spcBef>
                          <a:spcPts val="200"/>
                        </a:spcBef>
                        <a:spcAft>
                          <a:spcPts val="200"/>
                        </a:spcAft>
                        <a:tabLst>
                          <a:tab pos="2637155" algn="ctr"/>
                          <a:tab pos="5274310" algn="r"/>
                          <a:tab pos="449580" algn="l"/>
                          <a:tab pos="2637155" algn="ctr"/>
                          <a:tab pos="5274310" algn="r"/>
                        </a:tabLst>
                      </a:pPr>
                      <a:r>
                        <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rPr>
                        <a:t>Наименование показателя</a:t>
                      </a:r>
                    </a:p>
                  </a:txBody>
                  <a:tcPr marL="45093" marR="45093" marT="0" marB="0"/>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rPr>
                        <a:t>Код строки</a:t>
                      </a:r>
                    </a:p>
                  </a:txBody>
                  <a:tcPr marL="45093" marR="45093" marT="0" marB="0"/>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rPr>
                        <a:t>Единица измерения</a:t>
                      </a:r>
                    </a:p>
                  </a:txBody>
                  <a:tcPr marL="45093" marR="45093" marT="0" marB="0"/>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Всего</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tc>
              </a:tr>
              <a:tr h="329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А</a:t>
                      </a: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Б</a:t>
                      </a: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В</a:t>
                      </a: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a:t>
                      </a:r>
                    </a:p>
                  </a:txBody>
                  <a:tcPr marL="45093" marR="45093" marT="0" marB="0" anchor="ctr"/>
                </a:tc>
              </a:tr>
              <a:tr h="9975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Перевезено грузов…………………………………</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20</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тыс. </a:t>
                      </a: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a:t>
                      </a:r>
                      <a:endParaRPr kumimoji="0" lang="ru-RU" sz="1200" b="0" i="0" u="none" strike="noStrike" kern="1200" cap="none" normalizeH="0" baseline="3000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21 &gt; 0, то строка 20 &gt; 0,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201 в графе 1 раздела </a:t>
                      </a:r>
                      <a:r>
                        <a:rPr kumimoji="0" lang="en-US"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VI</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&gt; 0 для кодов 49410, 49420 ОКРБ 005-2011,</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то строка 20 &gt; 0 и (или) строка 21 &gt; 0</a:t>
                      </a:r>
                      <a:endPar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tc>
              </a:tr>
              <a:tr h="9975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rgbClr val="000000"/>
                          </a:solidFill>
                          <a:effectLst/>
                          <a:latin typeface="Times New Roman" pitchFamily="18" charset="0"/>
                          <a:ea typeface="+mn-ea"/>
                          <a:cs typeface="Times New Roman" pitchFamily="18" charset="0"/>
                        </a:rPr>
                        <a:t>Грузооборт</a:t>
                      </a: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21</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тыс. </a:t>
                      </a:r>
                      <a:r>
                        <a:rPr kumimoji="0" lang="ru-RU" altLang="ru-RU" sz="1200" b="0" i="0" u="none" strike="noStrike" cap="none" normalizeH="0" baseline="0" dirty="0" err="1" smtClean="0">
                          <a:ln>
                            <a:noFill/>
                          </a:ln>
                          <a:solidFill>
                            <a:srgbClr val="000000"/>
                          </a:solidFill>
                          <a:effectLst/>
                          <a:latin typeface="Times New Roman" pitchFamily="18" charset="0"/>
                          <a:cs typeface="Times New Roman" pitchFamily="18" charset="0"/>
                        </a:rPr>
                        <a:t>т.км</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20 &gt; 0, то строка 21 &gt; 0,</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если строка 201 в графе 1 раздела </a:t>
                      </a:r>
                      <a:r>
                        <a:rPr kumimoji="0" lang="en-US"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VI</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&gt; 0 для кодов 49410, 49420 ОКРБ 005-2011,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то строка 20 &gt; 0 и (или) строка 21 &gt; 0</a:t>
                      </a:r>
                      <a:endPar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r>
              <a:tr h="12469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Перевезено пассажиров……………………………</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23</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тыс. чел</a:t>
                      </a: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endParaRPr kumimoji="0" lang="ru-RU" sz="1200" b="0" i="0" u="none" strike="noStrike" kern="1200" cap="none" normalizeH="0" baseline="30000" dirty="0" smtClean="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24 &gt; 0, то строка 23 &gt; 0,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201 в графе 1 раздела </a:t>
                      </a:r>
                      <a:r>
                        <a:rPr kumimoji="0" lang="en-US"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VI</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&gt; 0 для кодов 49311, 49391, 49392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ОКРБ 005-2011, то строка 23 &gt; 0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 (или) строка 24 &gt; 0</a:t>
                      </a:r>
                      <a:endPar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r>
              <a:tr h="12469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kern="1200" cap="none" normalizeH="0" baseline="0" dirty="0" err="1" smtClean="0">
                          <a:ln>
                            <a:noFill/>
                          </a:ln>
                          <a:solidFill>
                            <a:srgbClr val="000000"/>
                          </a:solidFill>
                          <a:effectLst/>
                          <a:latin typeface="Times New Roman" pitchFamily="18" charset="0"/>
                          <a:ea typeface="+mn-ea"/>
                          <a:cs typeface="Times New Roman" pitchFamily="18" charset="0"/>
                        </a:rPr>
                        <a:t>Пассажирооборт</a:t>
                      </a: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24</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тыс. </a:t>
                      </a:r>
                      <a:r>
                        <a:rPr kumimoji="0" lang="ru-RU" altLang="ru-RU" sz="1200" b="0" i="0" u="none" strike="noStrike" kern="1200" cap="none" normalizeH="0" baseline="0" dirty="0" err="1" smtClean="0">
                          <a:ln>
                            <a:noFill/>
                          </a:ln>
                          <a:solidFill>
                            <a:srgbClr val="000000"/>
                          </a:solidFill>
                          <a:effectLst/>
                          <a:latin typeface="Times New Roman" pitchFamily="18" charset="0"/>
                          <a:ea typeface="+mn-ea"/>
                          <a:cs typeface="Times New Roman" pitchFamily="18" charset="0"/>
                        </a:rPr>
                        <a:t>пасс.км</a:t>
                      </a:r>
                      <a:endParaRPr kumimoji="0" lang="ru-RU" sz="1200" b="0" i="0" u="none" strike="noStrike" kern="1200" cap="none" normalizeH="0" baseline="30000" dirty="0" smtClean="0">
                        <a:ln>
                          <a:noFill/>
                        </a:ln>
                        <a:solidFill>
                          <a:srgbClr val="000000"/>
                        </a:solidFill>
                        <a:effectLst/>
                        <a:latin typeface="Times New Roman" pitchFamily="18" charset="0"/>
                        <a:ea typeface="+mn-ea"/>
                        <a:cs typeface="Times New Roman" pitchFamily="18" charset="0"/>
                      </a:endParaRPr>
                    </a:p>
                  </a:txBody>
                  <a:tcPr marL="45093" marR="4509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23 &gt; 0, то строка 24 &gt; 0,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201 в графе 1 раздела </a:t>
                      </a:r>
                      <a:r>
                        <a:rPr kumimoji="0" lang="en-US"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VI</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&gt; 0 для кодов 49311, 49391, 49392</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ОКРБ 005-2011, то строка 23 &gt; 0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 (или) строка 24 &gt; 0</a:t>
                      </a:r>
                      <a:endPar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3" marR="45093"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12875"/>
            <a:ext cx="8229600" cy="3960813"/>
          </a:xfrm>
        </p:spPr>
        <p:txBody>
          <a:bodyPr>
            <a:normAutofit/>
          </a:bodyPr>
          <a:lstStyle/>
          <a:p>
            <a:pPr marL="365760" indent="-256032" algn="ctr" eaLnBrk="1" fontAlgn="auto" hangingPunct="1">
              <a:spcAft>
                <a:spcPts val="0"/>
              </a:spcAft>
              <a:buFont typeface="Wingdings 3"/>
              <a:buChar char=""/>
              <a:defRPr/>
            </a:pPr>
            <a:endParaRPr lang="ru-RU" sz="2400" dirty="0" smtClean="0">
              <a:latin typeface="Tahoma" pitchFamily="34" charset="0"/>
              <a:cs typeface="Tahoma" pitchFamily="34" charset="0"/>
            </a:endParaRPr>
          </a:p>
          <a:p>
            <a:pPr marL="0" indent="0" algn="ctr" eaLnBrk="1" fontAlgn="auto" hangingPunct="1">
              <a:spcBef>
                <a:spcPts val="0"/>
              </a:spcBef>
              <a:spcAft>
                <a:spcPts val="0"/>
              </a:spcAft>
              <a:buFont typeface="Wingdings" pitchFamily="2" charset="2"/>
              <a:buNone/>
              <a:defRPr/>
            </a:pPr>
            <a:r>
              <a:rPr lang="ru-RU" sz="3200" dirty="0" smtClean="0">
                <a:latin typeface="Tahoma" pitchFamily="34" charset="0"/>
                <a:cs typeface="Tahoma" pitchFamily="34" charset="0"/>
              </a:rPr>
              <a:t>Форма 1-мп и указания по ее заполнению</a:t>
            </a:r>
            <a:br>
              <a:rPr lang="ru-RU" sz="3200" dirty="0" smtClean="0">
                <a:latin typeface="Tahoma" pitchFamily="34" charset="0"/>
                <a:cs typeface="Tahoma" pitchFamily="34" charset="0"/>
              </a:rPr>
            </a:br>
            <a:r>
              <a:rPr lang="ru-RU" sz="3200" dirty="0" smtClean="0">
                <a:latin typeface="Tahoma" pitchFamily="34" charset="0"/>
                <a:cs typeface="Tahoma" pitchFamily="34" charset="0"/>
              </a:rPr>
              <a:t>утверждены постановлением </a:t>
            </a:r>
            <a:br>
              <a:rPr lang="ru-RU" sz="3200" dirty="0" smtClean="0">
                <a:latin typeface="Tahoma" pitchFamily="34" charset="0"/>
                <a:cs typeface="Tahoma" pitchFamily="34" charset="0"/>
              </a:rPr>
            </a:br>
            <a:r>
              <a:rPr lang="ru-RU" sz="3200" dirty="0" smtClean="0">
                <a:latin typeface="Tahoma" pitchFamily="34" charset="0"/>
                <a:cs typeface="Tahoma" pitchFamily="34" charset="0"/>
              </a:rPr>
              <a:t>Национального статистического комитета  </a:t>
            </a:r>
            <a:r>
              <a:rPr lang="en-US" sz="3200" dirty="0" smtClean="0">
                <a:latin typeface="Tahoma" pitchFamily="34" charset="0"/>
                <a:cs typeface="Tahoma" pitchFamily="34" charset="0"/>
              </a:rPr>
              <a:t/>
            </a:r>
            <a:br>
              <a:rPr lang="en-US" sz="3200" dirty="0" smtClean="0">
                <a:latin typeface="Tahoma" pitchFamily="34" charset="0"/>
                <a:cs typeface="Tahoma" pitchFamily="34" charset="0"/>
              </a:rPr>
            </a:br>
            <a:r>
              <a:rPr lang="ru-RU" sz="3200" b="1" dirty="0" smtClean="0">
                <a:solidFill>
                  <a:srgbClr val="C00000"/>
                </a:solidFill>
                <a:latin typeface="Tahoma" pitchFamily="34" charset="0"/>
                <a:cs typeface="Tahoma" pitchFamily="34" charset="0"/>
              </a:rPr>
              <a:t>от </a:t>
            </a:r>
            <a:r>
              <a:rPr lang="en-US" sz="3200" b="1" dirty="0" smtClean="0">
                <a:solidFill>
                  <a:srgbClr val="C00000"/>
                </a:solidFill>
                <a:latin typeface="Tahoma" pitchFamily="34" charset="0"/>
                <a:cs typeface="Tahoma" pitchFamily="34" charset="0"/>
              </a:rPr>
              <a:t>29</a:t>
            </a:r>
            <a:r>
              <a:rPr lang="ru-RU" sz="3200" b="1" dirty="0" smtClean="0">
                <a:solidFill>
                  <a:srgbClr val="C00000"/>
                </a:solidFill>
                <a:latin typeface="Tahoma" pitchFamily="34" charset="0"/>
                <a:cs typeface="Tahoma" pitchFamily="34" charset="0"/>
              </a:rPr>
              <a:t> октября 20</a:t>
            </a:r>
            <a:r>
              <a:rPr lang="en-US" sz="3200" b="1" dirty="0" smtClean="0">
                <a:solidFill>
                  <a:srgbClr val="C00000"/>
                </a:solidFill>
                <a:latin typeface="Tahoma" pitchFamily="34" charset="0"/>
                <a:cs typeface="Tahoma" pitchFamily="34" charset="0"/>
              </a:rPr>
              <a:t>21</a:t>
            </a:r>
            <a:r>
              <a:rPr lang="ru-RU" sz="3200" b="1" dirty="0" smtClean="0">
                <a:solidFill>
                  <a:srgbClr val="C00000"/>
                </a:solidFill>
                <a:latin typeface="Tahoma" pitchFamily="34" charset="0"/>
                <a:cs typeface="Tahoma" pitchFamily="34" charset="0"/>
              </a:rPr>
              <a:t> г. №</a:t>
            </a:r>
            <a:r>
              <a:rPr lang="en-US" sz="3200" b="1" dirty="0" smtClean="0">
                <a:solidFill>
                  <a:srgbClr val="C00000"/>
                </a:solidFill>
                <a:latin typeface="Tahoma" pitchFamily="34" charset="0"/>
                <a:cs typeface="Tahoma" pitchFamily="34" charset="0"/>
              </a:rPr>
              <a:t> 97</a:t>
            </a:r>
            <a:endParaRPr lang="ru-RU" sz="3200" b="1" dirty="0" smtClean="0">
              <a:solidFill>
                <a:srgbClr val="C00000"/>
              </a:solidFill>
              <a:latin typeface="Tahoma" pitchFamily="34" charset="0"/>
              <a:cs typeface="Tahoma" pitchFamily="34" charset="0"/>
            </a:endParaRPr>
          </a:p>
          <a:p>
            <a:pPr marL="0" indent="0" algn="ctr" eaLnBrk="1" fontAlgn="auto" hangingPunct="1">
              <a:spcBef>
                <a:spcPts val="1200"/>
              </a:spcBef>
              <a:spcAft>
                <a:spcPts val="0"/>
              </a:spcAft>
              <a:buFont typeface="Wingdings 3" pitchFamily="18" charset="2"/>
              <a:buNone/>
              <a:defRPr/>
            </a:pPr>
            <a:r>
              <a:rPr lang="ru-RU" sz="2400" b="1" dirty="0">
                <a:solidFill>
                  <a:srgbClr val="C00000"/>
                </a:solidFill>
                <a:latin typeface="Tahoma" pitchFamily="34" charset="0"/>
                <a:cs typeface="Tahoma" pitchFamily="34" charset="0"/>
              </a:rPr>
              <a:t>в редакции постановления </a:t>
            </a:r>
            <a:r>
              <a:rPr lang="ru-RU" sz="2400" b="1" dirty="0" err="1">
                <a:solidFill>
                  <a:srgbClr val="C00000"/>
                </a:solidFill>
                <a:latin typeface="Tahoma" pitchFamily="34" charset="0"/>
                <a:cs typeface="Tahoma" pitchFamily="34" charset="0"/>
              </a:rPr>
              <a:t>Белстата</a:t>
            </a:r>
            <a:r>
              <a:rPr lang="ru-RU" sz="2400" b="1" dirty="0">
                <a:solidFill>
                  <a:srgbClr val="C00000"/>
                </a:solidFill>
                <a:latin typeface="Tahoma" pitchFamily="34" charset="0"/>
                <a:cs typeface="Tahoma" pitchFamily="34" charset="0"/>
              </a:rPr>
              <a:t> </a:t>
            </a:r>
            <a:br>
              <a:rPr lang="ru-RU" sz="2400" b="1" dirty="0">
                <a:solidFill>
                  <a:srgbClr val="C00000"/>
                </a:solidFill>
                <a:latin typeface="Tahoma" pitchFamily="34" charset="0"/>
                <a:cs typeface="Tahoma" pitchFamily="34" charset="0"/>
              </a:rPr>
            </a:br>
            <a:r>
              <a:rPr lang="ru-RU" sz="2400" b="1" dirty="0">
                <a:solidFill>
                  <a:srgbClr val="C00000"/>
                </a:solidFill>
                <a:latin typeface="Tahoma" pitchFamily="34" charset="0"/>
                <a:cs typeface="Tahoma" pitchFamily="34" charset="0"/>
              </a:rPr>
              <a:t>от 4 ноября 20</a:t>
            </a:r>
            <a:r>
              <a:rPr lang="en-US" sz="2400" b="1" dirty="0">
                <a:solidFill>
                  <a:srgbClr val="C00000"/>
                </a:solidFill>
                <a:latin typeface="Tahoma" pitchFamily="34" charset="0"/>
                <a:cs typeface="Tahoma" pitchFamily="34" charset="0"/>
              </a:rPr>
              <a:t>2</a:t>
            </a:r>
            <a:r>
              <a:rPr lang="ru-RU" sz="2400" b="1" dirty="0">
                <a:solidFill>
                  <a:srgbClr val="C00000"/>
                </a:solidFill>
                <a:latin typeface="Tahoma" pitchFamily="34" charset="0"/>
                <a:cs typeface="Tahoma" pitchFamily="34" charset="0"/>
              </a:rPr>
              <a:t>2 г. № 118</a:t>
            </a:r>
          </a:p>
          <a:p>
            <a:pPr marL="0" indent="0" algn="ctr" eaLnBrk="1" fontAlgn="auto" hangingPunct="1">
              <a:spcAft>
                <a:spcPts val="0"/>
              </a:spcAft>
              <a:buFont typeface="Wingdings" pitchFamily="2" charset="2"/>
              <a:buNone/>
              <a:defRPr/>
            </a:pPr>
            <a:endParaRPr lang="ru-RU" sz="3600" b="1" dirty="0" smtClean="0">
              <a:solidFill>
                <a:srgbClr val="C00000"/>
              </a:solidFill>
              <a:latin typeface="Tahoma" pitchFamily="34" charset="0"/>
              <a:cs typeface="Tahoma" pitchFamily="34" charset="0"/>
            </a:endParaRPr>
          </a:p>
        </p:txBody>
      </p:sp>
      <p:sp>
        <p:nvSpPr>
          <p:cNvPr id="9218" name="Заголовок 2"/>
          <p:cNvSpPr>
            <a:spLocks noGrp="1"/>
          </p:cNvSpPr>
          <p:nvPr>
            <p:ph type="title"/>
          </p:nvPr>
        </p:nvSpPr>
        <p:spPr/>
        <p:txBody>
          <a:bodyPr/>
          <a:lstStyle/>
          <a:p>
            <a:pPr algn="ctr" eaLnBrk="1" fontAlgn="auto" hangingPunct="1">
              <a:spcAft>
                <a:spcPts val="0"/>
              </a:spcAft>
              <a:defRPr/>
            </a:pPr>
            <a:r>
              <a:rPr lang="ru-RU" altLang="ru-RU" sz="2800" dirty="0">
                <a:solidFill>
                  <a:srgbClr val="404040"/>
                </a:solidFill>
                <a:latin typeface="Tahoma" pitchFamily="34" charset="0"/>
                <a:cs typeface="Tahoma" pitchFamily="34" charset="0"/>
              </a:rPr>
              <a:t>Отчет за </a:t>
            </a:r>
            <a:r>
              <a:rPr lang="ru-RU" altLang="ru-RU" sz="2800" dirty="0" smtClean="0">
                <a:solidFill>
                  <a:srgbClr val="404040"/>
                </a:solidFill>
                <a:latin typeface="Tahoma" pitchFamily="34" charset="0"/>
                <a:cs typeface="Tahoma" pitchFamily="34" charset="0"/>
              </a:rPr>
              <a:t>202</a:t>
            </a:r>
            <a:r>
              <a:rPr lang="en-US" altLang="ru-RU" sz="2800" dirty="0">
                <a:solidFill>
                  <a:srgbClr val="404040"/>
                </a:solidFill>
                <a:latin typeface="Tahoma" pitchFamily="34" charset="0"/>
                <a:cs typeface="Tahoma" pitchFamily="34" charset="0"/>
              </a:rPr>
              <a:t>2</a:t>
            </a:r>
            <a:r>
              <a:rPr lang="ru-RU" altLang="ru-RU" sz="2800" dirty="0" smtClean="0">
                <a:solidFill>
                  <a:srgbClr val="404040"/>
                </a:solidFill>
                <a:latin typeface="Tahoma" pitchFamily="34" charset="0"/>
                <a:cs typeface="Tahoma" pitchFamily="34" charset="0"/>
              </a:rPr>
              <a:t> </a:t>
            </a:r>
            <a:r>
              <a:rPr lang="ru-RU" altLang="ru-RU" sz="2800" dirty="0">
                <a:solidFill>
                  <a:srgbClr val="404040"/>
                </a:solidFill>
                <a:latin typeface="Tahoma" pitchFamily="34" charset="0"/>
                <a:cs typeface="Tahoma" pitchFamily="34" charset="0"/>
              </a:rPr>
              <a:t>год </a:t>
            </a:r>
            <a:endParaRPr lang="ru-RU" altLang="ru-RU" sz="28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383381" y="44624"/>
            <a:ext cx="8229600" cy="936104"/>
          </a:xfrm>
        </p:spPr>
        <p:txBody>
          <a:bodyPr>
            <a:noAutofit/>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III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«АВТОМОБИЛЬНЫЙ ТРАНСПОРТ</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
        <p:nvSpPr>
          <p:cNvPr id="52227" name="Прямоугольник 4"/>
          <p:cNvSpPr>
            <a:spLocks noChangeArrowheads="1"/>
          </p:cNvSpPr>
          <p:nvPr/>
        </p:nvSpPr>
        <p:spPr bwMode="auto">
          <a:xfrm>
            <a:off x="179388" y="4005263"/>
            <a:ext cx="8785225" cy="220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just" eaLnBrk="1" hangingPunct="1">
              <a:spcBef>
                <a:spcPts val="1200"/>
              </a:spcBef>
              <a:buClrTx/>
              <a:buSzTx/>
              <a:buFontTx/>
              <a:buNone/>
              <a:defRPr/>
            </a:pPr>
            <a:r>
              <a:rPr lang="ru-RU" altLang="ru-RU" sz="1750" dirty="0" smtClean="0">
                <a:latin typeface="+mn-lt"/>
                <a:cs typeface="Tahoma" pitchFamily="34" charset="0"/>
              </a:rPr>
              <a:t>в раздел </a:t>
            </a:r>
            <a:r>
              <a:rPr lang="ru-RU" altLang="ru-RU" sz="1750" b="1" dirty="0" smtClean="0">
                <a:solidFill>
                  <a:srgbClr val="C00000"/>
                </a:solidFill>
                <a:latin typeface="+mn-lt"/>
                <a:cs typeface="Tahoma" pitchFamily="34" charset="0"/>
              </a:rPr>
              <a:t>включены статистические показатели </a:t>
            </a:r>
            <a:r>
              <a:rPr lang="ru-RU" altLang="ru-RU" sz="1750" dirty="0" smtClean="0">
                <a:latin typeface="+mn-lt"/>
                <a:cs typeface="Tahoma" pitchFamily="34" charset="0"/>
              </a:rPr>
              <a:t>об объемах перевозок грузов </a:t>
            </a:r>
            <a:r>
              <a:rPr lang="en-US" altLang="ru-RU" sz="1750" dirty="0" smtClean="0">
                <a:latin typeface="+mn-lt"/>
                <a:cs typeface="Tahoma" pitchFamily="34" charset="0"/>
              </a:rPr>
              <a:t/>
            </a:r>
            <a:br>
              <a:rPr lang="en-US" altLang="ru-RU" sz="1750" dirty="0" smtClean="0">
                <a:latin typeface="+mn-lt"/>
                <a:cs typeface="Tahoma" pitchFamily="34" charset="0"/>
              </a:rPr>
            </a:br>
            <a:r>
              <a:rPr lang="ru-RU" altLang="ru-RU" sz="1750" dirty="0" smtClean="0">
                <a:latin typeface="+mn-lt"/>
                <a:cs typeface="Tahoma" pitchFamily="34" charset="0"/>
              </a:rPr>
              <a:t>и пассажиров (</a:t>
            </a:r>
            <a:r>
              <a:rPr lang="ru-RU" altLang="ru-RU" sz="1750" b="1" dirty="0" smtClean="0">
                <a:latin typeface="+mn-lt"/>
                <a:cs typeface="Tahoma" pitchFamily="34" charset="0"/>
              </a:rPr>
              <a:t>строки 20, 21, 23 и 24</a:t>
            </a:r>
            <a:r>
              <a:rPr lang="ru-RU" altLang="ru-RU" sz="1750" dirty="0" smtClean="0">
                <a:latin typeface="+mn-lt"/>
                <a:cs typeface="Tahoma" pitchFamily="34" charset="0"/>
              </a:rPr>
              <a:t>)</a:t>
            </a:r>
          </a:p>
          <a:p>
            <a:pPr algn="just" eaLnBrk="1" hangingPunct="1">
              <a:spcBef>
                <a:spcPts val="600"/>
              </a:spcBef>
              <a:buClrTx/>
              <a:buSzTx/>
              <a:buFontTx/>
              <a:buNone/>
              <a:defRPr/>
            </a:pPr>
            <a:r>
              <a:rPr lang="ru-RU" altLang="ru-RU" sz="1750" dirty="0" smtClean="0">
                <a:latin typeface="+mn-lt"/>
                <a:cs typeface="Tahoma" pitchFamily="34" charset="0"/>
              </a:rPr>
              <a:t>уточнена редакция названия строк 27 и 28</a:t>
            </a:r>
          </a:p>
          <a:p>
            <a:pPr algn="just" eaLnBrk="1" hangingPunct="1">
              <a:spcBef>
                <a:spcPts val="600"/>
              </a:spcBef>
              <a:buClrTx/>
              <a:buSzTx/>
              <a:buFontTx/>
              <a:buNone/>
              <a:defRPr/>
            </a:pPr>
            <a:r>
              <a:rPr lang="ru-RU" altLang="ru-RU" sz="1750" b="1" dirty="0" smtClean="0">
                <a:solidFill>
                  <a:srgbClr val="C00000"/>
                </a:solidFill>
                <a:latin typeface="+mn-lt"/>
                <a:cs typeface="Tahoma" pitchFamily="34" charset="0"/>
              </a:rPr>
              <a:t>единица измерения:</a:t>
            </a:r>
          </a:p>
          <a:p>
            <a:pPr algn="just" eaLnBrk="1" hangingPunct="1">
              <a:spcBef>
                <a:spcPct val="0"/>
              </a:spcBef>
              <a:buClrTx/>
              <a:buSzTx/>
              <a:buFontTx/>
              <a:buNone/>
              <a:defRPr/>
            </a:pPr>
            <a:r>
              <a:rPr lang="ru-RU" altLang="ru-RU" sz="1750" dirty="0" smtClean="0">
                <a:solidFill>
                  <a:srgbClr val="000000"/>
                </a:solidFill>
                <a:latin typeface="+mn-lt"/>
                <a:cs typeface="Tahoma" pitchFamily="34" charset="0"/>
              </a:rPr>
              <a:t>данные по строкам 20, 21, 23, 24 и 26 отражаются </a:t>
            </a:r>
            <a:r>
              <a:rPr lang="ru-RU" altLang="ru-RU" sz="1750" b="1" dirty="0" smtClean="0">
                <a:solidFill>
                  <a:srgbClr val="000000"/>
                </a:solidFill>
                <a:latin typeface="+mn-lt"/>
                <a:cs typeface="Tahoma" pitchFamily="34" charset="0"/>
              </a:rPr>
              <a:t>с одним знаком после запятой;</a:t>
            </a:r>
            <a:r>
              <a:rPr lang="ru-RU" altLang="ru-RU" sz="1750" dirty="0" smtClean="0">
                <a:solidFill>
                  <a:srgbClr val="000000"/>
                </a:solidFill>
                <a:latin typeface="+mn-lt"/>
                <a:cs typeface="Tahoma" pitchFamily="34" charset="0"/>
              </a:rPr>
              <a:t> </a:t>
            </a:r>
          </a:p>
          <a:p>
            <a:pPr algn="r" eaLnBrk="1" hangingPunct="1">
              <a:spcBef>
                <a:spcPts val="600"/>
              </a:spcBef>
              <a:buClrTx/>
              <a:buSzTx/>
              <a:buFontTx/>
              <a:buNone/>
              <a:defRPr/>
            </a:pPr>
            <a:r>
              <a:rPr lang="ru-RU" altLang="ru-RU" sz="1750" dirty="0" smtClean="0">
                <a:solidFill>
                  <a:srgbClr val="000000"/>
                </a:solidFill>
                <a:latin typeface="+mn-lt"/>
                <a:cs typeface="Tahoma" pitchFamily="34" charset="0"/>
              </a:rPr>
              <a:t>данные по строкам 27 и 28 отражаются в </a:t>
            </a:r>
            <a:r>
              <a:rPr lang="ru-RU" altLang="ru-RU" sz="1750" b="1" smtClean="0">
                <a:solidFill>
                  <a:srgbClr val="000000"/>
                </a:solidFill>
                <a:latin typeface="+mn-lt"/>
                <a:cs typeface="Tahoma" pitchFamily="34" charset="0"/>
              </a:rPr>
              <a:t>целых</a:t>
            </a:r>
            <a:r>
              <a:rPr lang="ru-RU" altLang="ru-RU" sz="1750" smtClean="0">
                <a:solidFill>
                  <a:srgbClr val="000000"/>
                </a:solidFill>
                <a:latin typeface="+mn-lt"/>
                <a:cs typeface="Tahoma" pitchFamily="34" charset="0"/>
              </a:rPr>
              <a:t> </a:t>
            </a:r>
            <a:r>
              <a:rPr lang="ru-RU" altLang="ru-RU" sz="1750" b="1" smtClean="0">
                <a:solidFill>
                  <a:srgbClr val="000000"/>
                </a:solidFill>
                <a:latin typeface="+mn-lt"/>
                <a:cs typeface="Tahoma" pitchFamily="34" charset="0"/>
              </a:rPr>
              <a:t>числах.</a:t>
            </a:r>
            <a:endParaRPr lang="ru-RU" altLang="ru-RU" sz="1750" b="1" dirty="0" smtClean="0">
              <a:solidFill>
                <a:srgbClr val="000000"/>
              </a:solidFill>
              <a:latin typeface="+mn-lt"/>
              <a:cs typeface="Tahoma"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271501725"/>
              </p:ext>
            </p:extLst>
          </p:nvPr>
        </p:nvGraphicFramePr>
        <p:xfrm>
          <a:off x="33338" y="1125538"/>
          <a:ext cx="8964612" cy="2735262"/>
        </p:xfrm>
        <a:graphic>
          <a:graphicData uri="http://schemas.openxmlformats.org/drawingml/2006/table">
            <a:tbl>
              <a:tblPr>
                <a:tableStyleId>{5C22544A-7EE6-4342-B048-85BDC9FD1C3A}</a:tableStyleId>
              </a:tblPr>
              <a:tblGrid>
                <a:gridCol w="4899148"/>
                <a:gridCol w="288032"/>
                <a:gridCol w="729632"/>
                <a:gridCol w="3047800"/>
              </a:tblGrid>
              <a:tr h="1043340">
                <a:tc>
                  <a:txBody>
                    <a:bodyPr/>
                    <a:lstStyle/>
                    <a:p>
                      <a:pPr>
                        <a:spcBef>
                          <a:spcPts val="200"/>
                        </a:spcBef>
                        <a:spcAft>
                          <a:spcPts val="200"/>
                        </a:spcAf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Оплачиваемый пробег легковых автомобилей-такси</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nchor="ctr"/>
                </a:tc>
                <a:tc>
                  <a:txBody>
                    <a:body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26</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nchor="ctr"/>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r>
                        <a:rPr kumimoji="0" lang="ru-RU" altLang="ru-RU" sz="1400" b="0" i="0" u="none" strike="noStrike" cap="none" normalizeH="0" baseline="0" dirty="0" smtClean="0">
                          <a:ln>
                            <a:noFill/>
                          </a:ln>
                          <a:solidFill>
                            <a:srgbClr val="000000"/>
                          </a:solidFill>
                          <a:effectLst/>
                          <a:latin typeface="Times New Roman" pitchFamily="18" charset="0"/>
                          <a:cs typeface="Times New Roman" pitchFamily="18" charset="0"/>
                        </a:rPr>
                        <a:t>тыс. </a:t>
                      </a:r>
                      <a:r>
                        <a:rPr kumimoji="0" lang="ru-RU" altLang="ru-RU" sz="1400" b="0" i="0" u="none" strike="noStrike" cap="none" normalizeH="0" baseline="0" dirty="0" smtClean="0">
                          <a:ln>
                            <a:noFill/>
                          </a:ln>
                          <a:solidFill>
                            <a:srgbClr val="000000"/>
                          </a:solidFill>
                          <a:effectLst/>
                          <a:latin typeface="Times New Roman" pitchFamily="18" charset="0"/>
                          <a:cs typeface="Times New Roman" pitchFamily="18" charset="0"/>
                        </a:rPr>
                        <a:t>км</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defRPr/>
                      </a:pP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27 </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или строка 28 </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0, </a:t>
                      </a:r>
                      <a:b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то строка 26</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0, </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201 в графе 1 раздела </a:t>
                      </a:r>
                      <a:r>
                        <a:rPr kumimoji="0" lang="en-US"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VI</a:t>
                      </a: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&gt; 0 для кода 49321 </a:t>
                      </a:r>
                      <a:b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ОКРБ 005-2011, то строка 26 &gt; 0</a:t>
                      </a:r>
                      <a:endPar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200"/>
                        </a:spcBef>
                        <a:spcAft>
                          <a:spcPts val="200"/>
                        </a:spcAft>
                        <a:buClrTx/>
                        <a:buSzTx/>
                        <a:buFontTx/>
                        <a:buNone/>
                        <a:tabLst>
                          <a:tab pos="2637155" algn="ctr"/>
                          <a:tab pos="5274310" algn="r"/>
                          <a:tab pos="449580" algn="l"/>
                          <a:tab pos="2637155" algn="ctr"/>
                          <a:tab pos="5274310" algn="r"/>
                        </a:tabLst>
                        <a:defRPr/>
                      </a:pPr>
                      <a:endPar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nchor="ctr"/>
                </a:tc>
              </a:tr>
              <a:tr h="1691922">
                <a:tc>
                  <a:txBody>
                    <a:bodyPr/>
                    <a:lstStyle/>
                    <a:p>
                      <a:pPr>
                        <a:spcBef>
                          <a:spcPts val="200"/>
                        </a:spcBef>
                        <a:spcAft>
                          <a:spcPts val="200"/>
                        </a:spcAft>
                      </a:pPr>
                      <a:endPar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a:spcBef>
                          <a:spcPts val="200"/>
                        </a:spcBef>
                        <a:spcAft>
                          <a:spcPts val="200"/>
                        </a:spcAf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Списочное количество легковых автомобилей- такси </a:t>
                      </a:r>
                    </a:p>
                    <a:p>
                      <a:pPr>
                        <a:spcBef>
                          <a:spcPts val="200"/>
                        </a:spcBef>
                        <a:spcAft>
                          <a:spcPts val="200"/>
                        </a:spcAf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на начало отчетного года или на начало осуществления деятельности такси …………………………………………….     </a:t>
                      </a:r>
                    </a:p>
                    <a:p>
                      <a:pPr>
                        <a:spcBef>
                          <a:spcPts val="200"/>
                        </a:spcBef>
                        <a:spcAft>
                          <a:spcPts val="600"/>
                        </a:spcAf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на конец отчетного года или на момент прекращения осуществления деятельности такси..........................................</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tc>
                <a:tc>
                  <a:txBody>
                    <a:bodyPr/>
                    <a:lstStyle/>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8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8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9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27</a:t>
                      </a:r>
                    </a:p>
                    <a:p>
                      <a:pPr marL="0" marR="0" lvl="0" indent="0" algn="ctr" defTabSz="914400" rtl="0" eaLnBrk="1" fontAlgn="base" latinLnBrk="0" hangingPunct="1">
                        <a:lnSpc>
                          <a:spcPct val="100000"/>
                        </a:lnSpc>
                        <a:spcBef>
                          <a:spcPts val="0"/>
                        </a:spcBef>
                        <a:spcAft>
                          <a:spcPts val="0"/>
                        </a:spcAft>
                        <a:buClrTx/>
                        <a:buSzTx/>
                        <a:buFontTx/>
                        <a:buNone/>
                        <a:tabLst/>
                      </a:pPr>
                      <a:endParaRPr kumimoji="0" lang="ru-RU" sz="16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1800"/>
                        </a:spcAft>
                        <a:buClrTx/>
                        <a:buSzTx/>
                        <a:buFontTx/>
                        <a:buNone/>
                        <a:tabLst/>
                      </a:pPr>
                      <a:r>
                        <a:rPr kumimoji="0" 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28</a:t>
                      </a:r>
                      <a:endParaRPr kumimoji="0" lang="ru-RU" sz="14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5090" marR="45090" marT="0" marB="0"/>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tab pos="2637155" algn="ctr"/>
                          <a:tab pos="5274310" algn="r"/>
                          <a:tab pos="449580" algn="l"/>
                          <a:tab pos="2637155" algn="ctr"/>
                          <a:tab pos="5274310" algn="r"/>
                        </a:tabLst>
                      </a:pPr>
                      <a:endParaRPr kumimoji="0" lang="ru-RU" alt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200"/>
                        </a:spcBef>
                        <a:spcAft>
                          <a:spcPts val="200"/>
                        </a:spcAft>
                        <a:buClrTx/>
                        <a:buSzTx/>
                        <a:buFontTx/>
                        <a:buNone/>
                        <a:tabLst>
                          <a:tab pos="2637155" algn="ctr"/>
                          <a:tab pos="5274310" algn="r"/>
                          <a:tab pos="449580" algn="l"/>
                          <a:tab pos="2637155" algn="ctr"/>
                          <a:tab pos="5274310" algn="r"/>
                        </a:tabLst>
                      </a:pPr>
                      <a:endParaRPr kumimoji="0" lang="ru-RU" alt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200"/>
                        </a:spcBef>
                        <a:spcAft>
                          <a:spcPts val="200"/>
                        </a:spcAft>
                        <a:buClrTx/>
                        <a:buSzTx/>
                        <a:buFontTx/>
                        <a:buNone/>
                        <a:tabLst>
                          <a:tab pos="2637155" algn="ctr"/>
                          <a:tab pos="5274310" algn="r"/>
                          <a:tab pos="449580" algn="l"/>
                          <a:tab pos="2637155" algn="ctr"/>
                          <a:tab pos="5274310" algn="r"/>
                        </a:tabLst>
                      </a:pPr>
                      <a:endParaRPr kumimoji="0" lang="ru-RU" alt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pPr>
                      <a:r>
                        <a:rPr kumimoji="0" lang="ru-RU" alt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шт.</a:t>
                      </a:r>
                    </a:p>
                    <a:p>
                      <a:pPr marL="0" marR="0" lvl="0" indent="0" algn="ctr" defTabSz="914400" rtl="0" eaLnBrk="1" fontAlgn="base"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pPr>
                      <a:endParaRPr kumimoji="0" lang="ru-RU" altLang="ru-RU" sz="1600" b="0"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pPr>
                      <a:r>
                        <a:rPr kumimoji="0" lang="ru-RU" altLang="ru-RU" sz="14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шт.</a:t>
                      </a:r>
                    </a:p>
                  </a:txBody>
                  <a:tcPr marL="45090" marR="4509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defRPr/>
                      </a:pPr>
                      <a:endPar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defRPr/>
                      </a:pPr>
                      <a:endPar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tab pos="2637155" algn="ctr"/>
                          <a:tab pos="5274310" algn="r"/>
                          <a:tab pos="449580" algn="l"/>
                          <a:tab pos="2637155" algn="ctr"/>
                          <a:tab pos="5274310" algn="r"/>
                        </a:tabLst>
                        <a:defRPr/>
                      </a:pP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если строка 26 </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 0</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 то строка 27 </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0 </a:t>
                      </a:r>
                      <a:b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или  28</a:t>
                      </a:r>
                      <a:r>
                        <a:rPr kumimoji="0" lang="en-US"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&gt;</a:t>
                      </a:r>
                      <a:r>
                        <a:rPr kumimoji="0" lang="ru-RU" altLang="ru-RU" sz="12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0 </a:t>
                      </a:r>
                    </a:p>
                    <a:p>
                      <a:pPr algn="ctr">
                        <a:spcBef>
                          <a:spcPts val="200"/>
                        </a:spcBef>
                        <a:spcAft>
                          <a:spcPts val="200"/>
                        </a:spcAft>
                        <a:tabLst>
                          <a:tab pos="2637155" algn="ctr"/>
                          <a:tab pos="5274310" algn="r"/>
                          <a:tab pos="449580" algn="l"/>
                          <a:tab pos="2637155" algn="ctr"/>
                          <a:tab pos="5274310" algn="r"/>
                        </a:tabLst>
                      </a:pPr>
                      <a:r>
                        <a:rPr kumimoji="0" lang="ru-RU" sz="1200" b="1"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45090" marR="45090" marT="0" marB="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Объект 1"/>
          <p:cNvSpPr>
            <a:spLocks noGrp="1"/>
          </p:cNvSpPr>
          <p:nvPr>
            <p:ph idx="1"/>
          </p:nvPr>
        </p:nvSpPr>
        <p:spPr>
          <a:xfrm>
            <a:off x="468313" y="1341438"/>
            <a:ext cx="8229600" cy="5329237"/>
          </a:xfrm>
        </p:spPr>
        <p:txBody>
          <a:bodyPr/>
          <a:lstStyle/>
          <a:p>
            <a:pPr marL="0" indent="0" algn="just">
              <a:spcBef>
                <a:spcPts val="0"/>
              </a:spcBef>
              <a:buFont typeface="Symbol" pitchFamily="18" charset="2"/>
              <a:buNone/>
              <a:defRPr/>
            </a:pPr>
            <a:r>
              <a:rPr lang="ru-RU" sz="1600" dirty="0"/>
              <a:t>Официальная статистическая информация о среднем расстоянии поездки </a:t>
            </a:r>
            <a:r>
              <a:rPr lang="ru-RU" sz="1600" dirty="0" smtClean="0"/>
              <a:t> </a:t>
            </a:r>
            <a:r>
              <a:rPr lang="ru-RU" sz="1600" dirty="0"/>
              <a:t>доступна на официальном сайте </a:t>
            </a:r>
            <a:r>
              <a:rPr lang="ru-RU" sz="1600" dirty="0" err="1"/>
              <a:t>Белстата</a:t>
            </a:r>
            <a:r>
              <a:rPr lang="ru-RU" sz="1600" dirty="0">
                <a:cs typeface="Tahoma" pitchFamily="34" charset="0"/>
              </a:rPr>
              <a:t> </a:t>
            </a:r>
            <a:r>
              <a:rPr lang="ru-RU" sz="1600" dirty="0" err="1">
                <a:solidFill>
                  <a:srgbClr val="0070C0"/>
                </a:solidFill>
                <a:cs typeface="Tahoma" pitchFamily="34" charset="0"/>
              </a:rPr>
              <a:t>http</a:t>
            </a:r>
            <a:r>
              <a:rPr lang="en-US" sz="1600" dirty="0">
                <a:solidFill>
                  <a:srgbClr val="0070C0"/>
                </a:solidFill>
                <a:cs typeface="Tahoma" pitchFamily="34" charset="0"/>
              </a:rPr>
              <a:t>s</a:t>
            </a:r>
            <a:r>
              <a:rPr lang="ru-RU" sz="1600" dirty="0">
                <a:solidFill>
                  <a:srgbClr val="0070C0"/>
                </a:solidFill>
                <a:cs typeface="Tahoma" pitchFamily="34" charset="0"/>
              </a:rPr>
              <a:t>://www.belstat.gov.by </a:t>
            </a:r>
            <a:r>
              <a:rPr lang="en-US" sz="1600" dirty="0" smtClean="0">
                <a:solidFill>
                  <a:srgbClr val="0070C0"/>
                </a:solidFill>
                <a:cs typeface="Tahoma" pitchFamily="34" charset="0"/>
              </a:rPr>
              <a:t/>
            </a:r>
            <a:br>
              <a:rPr lang="en-US" sz="1600" dirty="0" smtClean="0">
                <a:solidFill>
                  <a:srgbClr val="0070C0"/>
                </a:solidFill>
                <a:cs typeface="Tahoma" pitchFamily="34" charset="0"/>
              </a:rPr>
            </a:br>
            <a:r>
              <a:rPr lang="ru-RU" sz="1600" dirty="0" smtClean="0">
                <a:cs typeface="Tahoma" pitchFamily="34" charset="0"/>
              </a:rPr>
              <a:t>в </a:t>
            </a:r>
            <a:r>
              <a:rPr lang="ru-RU" sz="1600" dirty="0">
                <a:cs typeface="Tahoma" pitchFamily="34" charset="0"/>
              </a:rPr>
              <a:t>глобальной компьютерной сети </a:t>
            </a:r>
            <a:r>
              <a:rPr lang="ru-RU" sz="1600" dirty="0" smtClean="0">
                <a:cs typeface="Tahoma" pitchFamily="34" charset="0"/>
              </a:rPr>
              <a:t>Интернет</a:t>
            </a:r>
            <a:r>
              <a:rPr lang="ru-RU" sz="1600" b="1" dirty="0" smtClean="0">
                <a:cs typeface="Tahoma" pitchFamily="34" charset="0"/>
              </a:rPr>
              <a:t>.</a:t>
            </a:r>
            <a:endParaRPr lang="ru-RU" sz="1600" b="1" dirty="0">
              <a:cs typeface="Tahoma" pitchFamily="34" charset="0"/>
            </a:endParaRPr>
          </a:p>
          <a:p>
            <a:pPr marL="1080000" indent="0">
              <a:spcBef>
                <a:spcPts val="0"/>
              </a:spcBef>
              <a:spcAft>
                <a:spcPts val="0"/>
              </a:spcAft>
              <a:buFont typeface="Symbol" pitchFamily="18" charset="2"/>
              <a:buNone/>
              <a:defRPr/>
            </a:pPr>
            <a:r>
              <a:rPr lang="ru-RU" sz="1600" b="1" dirty="0">
                <a:cs typeface="Tahoma" pitchFamily="34" charset="0"/>
              </a:rPr>
              <a:t>навигационная цепочка: </a:t>
            </a:r>
          </a:p>
          <a:p>
            <a:pPr marL="1080000" indent="0">
              <a:spcBef>
                <a:spcPts val="0"/>
              </a:spcBef>
              <a:spcAft>
                <a:spcPts val="0"/>
              </a:spcAft>
              <a:buFont typeface="Symbol" pitchFamily="18" charset="2"/>
              <a:buNone/>
              <a:defRPr/>
            </a:pPr>
            <a:r>
              <a:rPr lang="ru-RU" sz="1600" dirty="0">
                <a:cs typeface="Tahoma" pitchFamily="34" charset="0"/>
              </a:rPr>
              <a:t>Главная страница / </a:t>
            </a:r>
            <a:r>
              <a:rPr lang="ru-RU" sz="1600" b="1" dirty="0">
                <a:solidFill>
                  <a:srgbClr val="C00000"/>
                </a:solidFill>
                <a:cs typeface="Tahoma" pitchFamily="34" charset="0"/>
              </a:rPr>
              <a:t>Респондентам</a:t>
            </a:r>
            <a:r>
              <a:rPr lang="ru-RU" sz="1600" dirty="0">
                <a:solidFill>
                  <a:srgbClr val="C00000"/>
                </a:solidFill>
                <a:cs typeface="Tahoma" pitchFamily="34" charset="0"/>
              </a:rPr>
              <a:t> / </a:t>
            </a:r>
            <a:r>
              <a:rPr lang="ru-RU" sz="1600" dirty="0">
                <a:cs typeface="Tahoma" pitchFamily="34" charset="0"/>
              </a:rPr>
              <a:t>Государственные </a:t>
            </a:r>
            <a:r>
              <a:rPr lang="ru-RU" sz="1600" dirty="0" smtClean="0">
                <a:cs typeface="Tahoma" pitchFamily="34" charset="0"/>
              </a:rPr>
              <a:t>статистические </a:t>
            </a:r>
            <a:r>
              <a:rPr lang="ru-RU" sz="1600" dirty="0">
                <a:cs typeface="Tahoma" pitchFamily="34" charset="0"/>
              </a:rPr>
              <a:t>наблюдения / </a:t>
            </a:r>
            <a:br>
              <a:rPr lang="ru-RU" sz="1600" dirty="0">
                <a:cs typeface="Tahoma" pitchFamily="34" charset="0"/>
              </a:rPr>
            </a:br>
            <a:r>
              <a:rPr lang="ru-RU" sz="1600" dirty="0">
                <a:cs typeface="Tahoma" pitchFamily="34" charset="0"/>
              </a:rPr>
              <a:t>Бланки форм государственной статистической отчетности, указания по их заполнению, постановления / </a:t>
            </a:r>
            <a:br>
              <a:rPr lang="ru-RU" sz="1600" dirty="0">
                <a:cs typeface="Tahoma" pitchFamily="34" charset="0"/>
              </a:rPr>
            </a:br>
            <a:r>
              <a:rPr lang="ru-RU" sz="1600" dirty="0">
                <a:cs typeface="Tahoma" pitchFamily="34" charset="0"/>
              </a:rPr>
              <a:t>Централизованные государственные статистические наблюдения </a:t>
            </a:r>
            <a:r>
              <a:rPr lang="en-US" sz="1600" dirty="0" smtClean="0">
                <a:cs typeface="Tahoma" pitchFamily="34" charset="0"/>
              </a:rPr>
              <a:t>/</a:t>
            </a:r>
            <a:r>
              <a:rPr lang="ru-RU" sz="1600" dirty="0" smtClean="0">
                <a:cs typeface="Tahoma" pitchFamily="34" charset="0"/>
              </a:rPr>
              <a:t> </a:t>
            </a:r>
            <a:endParaRPr lang="ru-RU" sz="1600" dirty="0">
              <a:cs typeface="Tahoma" pitchFamily="34" charset="0"/>
            </a:endParaRPr>
          </a:p>
          <a:p>
            <a:pPr marL="1080000" indent="0">
              <a:spcBef>
                <a:spcPts val="0"/>
              </a:spcBef>
              <a:spcAft>
                <a:spcPts val="0"/>
              </a:spcAft>
              <a:buFont typeface="Symbol" pitchFamily="18" charset="2"/>
              <a:buNone/>
              <a:defRPr/>
            </a:pPr>
            <a:r>
              <a:rPr lang="ru-RU" sz="1600" b="1" dirty="0">
                <a:solidFill>
                  <a:srgbClr val="C00000"/>
                </a:solidFill>
                <a:cs typeface="Tahoma" pitchFamily="34" charset="0"/>
              </a:rPr>
              <a:t>Структурная статистика </a:t>
            </a:r>
            <a:r>
              <a:rPr lang="en-US" sz="1600" b="1" dirty="0">
                <a:solidFill>
                  <a:srgbClr val="C00000"/>
                </a:solidFill>
                <a:cs typeface="Tahoma" pitchFamily="34" charset="0"/>
              </a:rPr>
              <a:t>(</a:t>
            </a:r>
            <a:r>
              <a:rPr lang="ru-RU" sz="1600" b="1" dirty="0">
                <a:solidFill>
                  <a:srgbClr val="C00000"/>
                </a:solidFill>
                <a:cs typeface="Tahoma" pitchFamily="34" charset="0"/>
              </a:rPr>
              <a:t>формы 1-мп (микро), 1-мп, 4-у) </a:t>
            </a:r>
            <a:endParaRPr lang="ru-RU" sz="1600" dirty="0">
              <a:solidFill>
                <a:srgbClr val="C00000"/>
              </a:solidFill>
            </a:endParaRPr>
          </a:p>
          <a:p>
            <a:pPr marL="0" indent="0" algn="ctr">
              <a:spcBef>
                <a:spcPts val="1200"/>
              </a:spcBef>
              <a:buFont typeface="Wingdings 3" pitchFamily="18" charset="2"/>
              <a:buNone/>
              <a:defRPr/>
            </a:pPr>
            <a:endParaRPr lang="ru-RU" altLang="ru-RU" sz="2000" b="1" dirty="0" smtClean="0">
              <a:cs typeface="Tahoma" pitchFamily="34" charset="0"/>
            </a:endParaRPr>
          </a:p>
          <a:p>
            <a:pPr marL="0" indent="0" algn="ctr">
              <a:spcBef>
                <a:spcPts val="1200"/>
              </a:spcBef>
              <a:buFont typeface="Wingdings 3" pitchFamily="18" charset="2"/>
              <a:buNone/>
              <a:defRPr/>
            </a:pPr>
            <a:r>
              <a:rPr lang="ru-RU" altLang="ru-RU" sz="2000" b="1" dirty="0" smtClean="0">
                <a:cs typeface="Tahoma" pitchFamily="34" charset="0"/>
              </a:rPr>
              <a:t>Обращаем внимание!</a:t>
            </a:r>
          </a:p>
          <a:p>
            <a:pPr marL="0" indent="0" algn="just">
              <a:spcBef>
                <a:spcPts val="600"/>
              </a:spcBef>
              <a:buFont typeface="Wingdings 3" pitchFamily="18" charset="2"/>
              <a:buNone/>
              <a:defRPr/>
            </a:pPr>
            <a:r>
              <a:rPr lang="ru-RU" altLang="ru-RU" sz="1600" dirty="0" smtClean="0">
                <a:solidFill>
                  <a:srgbClr val="000000"/>
                </a:solidFill>
                <a:cs typeface="Tahoma" pitchFamily="34" charset="0"/>
              </a:rPr>
              <a:t>«</a:t>
            </a:r>
            <a:r>
              <a:rPr lang="ru-RU" altLang="ru-RU" sz="1600" dirty="0" smtClean="0">
                <a:cs typeface="Tahoma" pitchFamily="34" charset="0"/>
              </a:rPr>
              <a:t>Если организация осуществляла деятельность такси в течение части отчетного года, то </a:t>
            </a:r>
            <a:r>
              <a:rPr lang="ru-RU" altLang="ru-RU" sz="1600" b="1" dirty="0" smtClean="0">
                <a:solidFill>
                  <a:srgbClr val="C00000"/>
                </a:solidFill>
                <a:cs typeface="Tahoma" pitchFamily="34" charset="0"/>
              </a:rPr>
              <a:t>по строке 27 </a:t>
            </a:r>
            <a:r>
              <a:rPr lang="ru-RU" altLang="ru-RU" sz="1600" dirty="0" smtClean="0">
                <a:cs typeface="Tahoma" pitchFamily="34" charset="0"/>
              </a:rPr>
              <a:t>отражается списочное количество легковых автомобилей-такси </a:t>
            </a:r>
            <a:r>
              <a:rPr lang="ru-RU" altLang="ru-RU" sz="1600" b="1" dirty="0" smtClean="0">
                <a:cs typeface="Tahoma" pitchFamily="34" charset="0"/>
              </a:rPr>
              <a:t>на начало осуществления деятельности такси</a:t>
            </a:r>
            <a:r>
              <a:rPr lang="ru-RU" altLang="ru-RU" sz="1600" dirty="0" smtClean="0">
                <a:cs typeface="Tahoma" pitchFamily="34" charset="0"/>
              </a:rPr>
              <a:t>, </a:t>
            </a:r>
            <a:r>
              <a:rPr lang="ru-RU" altLang="ru-RU" sz="1600" b="1" dirty="0" smtClean="0">
                <a:solidFill>
                  <a:srgbClr val="C00000"/>
                </a:solidFill>
                <a:cs typeface="Tahoma" pitchFamily="34" charset="0"/>
              </a:rPr>
              <a:t>по строке 28 </a:t>
            </a:r>
            <a:r>
              <a:rPr lang="ru-RU" altLang="ru-RU" sz="1600" dirty="0" smtClean="0">
                <a:cs typeface="Tahoma" pitchFamily="34" charset="0"/>
              </a:rPr>
              <a:t>– </a:t>
            </a:r>
            <a:r>
              <a:rPr lang="ru-RU" altLang="ru-RU" sz="1600" b="1" dirty="0" smtClean="0">
                <a:cs typeface="Tahoma" pitchFamily="34" charset="0"/>
              </a:rPr>
              <a:t>на момент прекращения осуществления деятельности такси</a:t>
            </a:r>
            <a:r>
              <a:rPr lang="ru-RU" altLang="ru-RU" sz="1600" dirty="0" smtClean="0">
                <a:cs typeface="Tahoma" pitchFamily="34" charset="0"/>
              </a:rPr>
              <a:t>.» </a:t>
            </a:r>
            <a:r>
              <a:rPr lang="ru-RU" altLang="ru-RU" sz="1600" i="1" dirty="0" smtClean="0">
                <a:solidFill>
                  <a:srgbClr val="C00000"/>
                </a:solidFill>
                <a:cs typeface="Tahoma" pitchFamily="34" charset="0"/>
              </a:rPr>
              <a:t>(ч.4 п.60 Указаний в редакции постановления </a:t>
            </a:r>
            <a:r>
              <a:rPr lang="ru-RU" altLang="ru-RU" sz="1600" i="1" dirty="0" err="1" smtClean="0">
                <a:solidFill>
                  <a:srgbClr val="C00000"/>
                </a:solidFill>
                <a:cs typeface="Tahoma" pitchFamily="34" charset="0"/>
              </a:rPr>
              <a:t>Белстата</a:t>
            </a:r>
            <a:r>
              <a:rPr lang="ru-RU" altLang="ru-RU" sz="1600" i="1" dirty="0" smtClean="0">
                <a:solidFill>
                  <a:srgbClr val="C00000"/>
                </a:solidFill>
                <a:cs typeface="Tahoma" pitchFamily="34" charset="0"/>
              </a:rPr>
              <a:t> от 04.11.2022 № 118 )</a:t>
            </a:r>
            <a:r>
              <a:rPr lang="en-US" altLang="ru-RU" sz="1600" i="1" dirty="0" smtClean="0">
                <a:solidFill>
                  <a:srgbClr val="C00000"/>
                </a:solidFill>
                <a:cs typeface="Tahoma" pitchFamily="34" charset="0"/>
              </a:rPr>
              <a:t>.</a:t>
            </a:r>
            <a:endParaRPr lang="ru-RU" altLang="ru-RU" sz="1600" i="1" dirty="0" smtClean="0">
              <a:solidFill>
                <a:srgbClr val="C00000"/>
              </a:solidFill>
              <a:cs typeface="Tahoma" pitchFamily="34" charset="0"/>
            </a:endParaRPr>
          </a:p>
          <a:p>
            <a:pPr marL="0" indent="0">
              <a:buFont typeface="Wingdings 3" pitchFamily="18" charset="2"/>
              <a:buNone/>
              <a:defRPr/>
            </a:pPr>
            <a:endParaRPr lang="ru-RU" altLang="ru-RU" dirty="0" smtClean="0"/>
          </a:p>
          <a:p>
            <a:pPr marL="0" indent="0">
              <a:defRPr/>
            </a:pPr>
            <a:endParaRPr lang="ru-RU" altLang="ru-RU" dirty="0" smtClean="0"/>
          </a:p>
        </p:txBody>
      </p:sp>
      <p:sp>
        <p:nvSpPr>
          <p:cNvPr id="3" name="Заголовок 2"/>
          <p:cNvSpPr>
            <a:spLocks noGrp="1"/>
          </p:cNvSpPr>
          <p:nvPr>
            <p:ph type="title"/>
          </p:nvPr>
        </p:nvSpPr>
        <p:spPr>
          <a:xfrm>
            <a:off x="467544" y="116632"/>
            <a:ext cx="8229600" cy="1143000"/>
          </a:xfrm>
        </p:spPr>
        <p:txBody>
          <a:bodyPr>
            <a:noAutofit/>
          </a:bodyPr>
          <a:lstStyle/>
          <a:p>
            <a:pPr algn="ctr">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III</a:t>
            </a: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«АВТОМОБИЛЬНЫЙ ТРАНСПОРТ»</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Объект 1"/>
          <p:cNvSpPr>
            <a:spLocks noGrp="1"/>
          </p:cNvSpPr>
          <p:nvPr>
            <p:ph idx="1"/>
          </p:nvPr>
        </p:nvSpPr>
        <p:spPr>
          <a:xfrm>
            <a:off x="457200" y="1268413"/>
            <a:ext cx="8229600" cy="4738687"/>
          </a:xfrm>
        </p:spPr>
        <p:txBody>
          <a:bodyPr/>
          <a:lstStyle/>
          <a:p>
            <a:pPr marL="0" indent="0" algn="just">
              <a:spcBef>
                <a:spcPts val="2400"/>
              </a:spcBef>
              <a:buFont typeface="Wingdings 3" pitchFamily="18" charset="2"/>
              <a:buNone/>
            </a:pPr>
            <a:r>
              <a:rPr lang="ru-RU" altLang="ru-RU" sz="1600" b="1" dirty="0" smtClean="0">
                <a:cs typeface="Tahoma" pitchFamily="34" charset="0"/>
              </a:rPr>
              <a:t>Раздел заполняет организация</a:t>
            </a:r>
            <a:r>
              <a:rPr lang="ru-RU" altLang="ru-RU" sz="1600" dirty="0" smtClean="0">
                <a:cs typeface="Tahoma" pitchFamily="34" charset="0"/>
              </a:rPr>
              <a:t>, осуществляющая следующие виды экономической деятельности по ОКРБ 005-2011:</a:t>
            </a:r>
          </a:p>
          <a:p>
            <a:pPr marL="0" indent="0" algn="just">
              <a:spcBef>
                <a:spcPts val="1200"/>
              </a:spcBef>
            </a:pPr>
            <a:r>
              <a:rPr lang="ru-RU" altLang="ru-RU" sz="1600" b="1" dirty="0" smtClean="0">
                <a:solidFill>
                  <a:srgbClr val="C00000"/>
                </a:solidFill>
                <a:cs typeface="Tahoma" pitchFamily="34" charset="0"/>
              </a:rPr>
              <a:t>деятельность грузового автомобильного транспорта</a:t>
            </a:r>
            <a:r>
              <a:rPr lang="ru-RU" altLang="ru-RU" sz="1600" dirty="0" smtClean="0">
                <a:solidFill>
                  <a:srgbClr val="CC6600"/>
                </a:solidFill>
                <a:cs typeface="Tahoma" pitchFamily="34" charset="0"/>
              </a:rPr>
              <a:t> </a:t>
            </a:r>
            <a:r>
              <a:rPr lang="ru-RU" altLang="ru-RU" sz="1600" dirty="0" smtClean="0">
                <a:cs typeface="Tahoma" pitchFamily="34" charset="0"/>
              </a:rPr>
              <a:t>(подкласс</a:t>
            </a:r>
            <a:r>
              <a:rPr lang="ru-RU" altLang="ru-RU" sz="1600" dirty="0" smtClean="0">
                <a:solidFill>
                  <a:srgbClr val="0070C0"/>
                </a:solidFill>
                <a:cs typeface="Tahoma" pitchFamily="34" charset="0"/>
              </a:rPr>
              <a:t> </a:t>
            </a:r>
            <a:r>
              <a:rPr lang="ru-RU" altLang="ru-RU" sz="1600" b="1" dirty="0" smtClean="0">
                <a:cs typeface="Tahoma" pitchFamily="34" charset="0"/>
              </a:rPr>
              <a:t>49410</a:t>
            </a:r>
            <a:r>
              <a:rPr lang="ru-RU" altLang="ru-RU" sz="1600" dirty="0" smtClean="0">
                <a:cs typeface="Tahoma" pitchFamily="34" charset="0"/>
              </a:rPr>
              <a:t>)</a:t>
            </a:r>
            <a:r>
              <a:rPr lang="en-US" altLang="ru-RU" sz="1600" dirty="0" smtClean="0">
                <a:cs typeface="Tahoma" pitchFamily="34" charset="0"/>
              </a:rPr>
              <a:t>;</a:t>
            </a:r>
            <a:endParaRPr lang="ru-RU" altLang="ru-RU" sz="1600" dirty="0" smtClean="0">
              <a:cs typeface="Tahoma" pitchFamily="34" charset="0"/>
            </a:endParaRPr>
          </a:p>
          <a:p>
            <a:pPr marL="0" indent="0" algn="just">
              <a:spcBef>
                <a:spcPts val="1200"/>
              </a:spcBef>
            </a:pPr>
            <a:r>
              <a:rPr lang="ru-RU" altLang="ru-RU" sz="1600" b="1" dirty="0" smtClean="0">
                <a:solidFill>
                  <a:srgbClr val="C00000"/>
                </a:solidFill>
                <a:cs typeface="Tahoma" pitchFamily="34" charset="0"/>
              </a:rPr>
              <a:t>предоставление услуг по переезду (перемещению) </a:t>
            </a:r>
            <a:r>
              <a:rPr lang="ru-RU" altLang="ru-RU" sz="1600" dirty="0" smtClean="0">
                <a:cs typeface="Tahoma" pitchFamily="34" charset="0"/>
              </a:rPr>
              <a:t>(подкласс </a:t>
            </a:r>
            <a:r>
              <a:rPr lang="ru-RU" altLang="ru-RU" sz="1600" b="1" dirty="0" smtClean="0">
                <a:cs typeface="Tahoma" pitchFamily="34" charset="0"/>
              </a:rPr>
              <a:t>49420</a:t>
            </a:r>
            <a:r>
              <a:rPr lang="ru-RU" altLang="ru-RU" sz="1600" dirty="0" smtClean="0">
                <a:cs typeface="Tahoma" pitchFamily="34" charset="0"/>
              </a:rPr>
              <a:t>)</a:t>
            </a:r>
            <a:r>
              <a:rPr lang="en-US" altLang="ru-RU" sz="1600" dirty="0" smtClean="0">
                <a:cs typeface="Tahoma" pitchFamily="34" charset="0"/>
              </a:rPr>
              <a:t>;</a:t>
            </a:r>
            <a:endParaRPr lang="ru-RU" altLang="ru-RU" sz="1600" dirty="0" smtClean="0">
              <a:cs typeface="Tahoma" pitchFamily="34" charset="0"/>
            </a:endParaRPr>
          </a:p>
          <a:p>
            <a:pPr marL="0" indent="0" algn="just">
              <a:spcBef>
                <a:spcPts val="1200"/>
              </a:spcBef>
            </a:pPr>
            <a:r>
              <a:rPr lang="ru-RU" altLang="ru-RU" sz="1600" b="1" dirty="0" smtClean="0">
                <a:solidFill>
                  <a:srgbClr val="C00000"/>
                </a:solidFill>
                <a:cs typeface="Tahoma" pitchFamily="34" charset="0"/>
              </a:rPr>
              <a:t>городские и пригородные перевозки автобусами в регулярном сообщении </a:t>
            </a:r>
            <a:r>
              <a:rPr lang="ru-RU" altLang="ru-RU" sz="1600" dirty="0" smtClean="0">
                <a:cs typeface="Tahoma" pitchFamily="34" charset="0"/>
              </a:rPr>
              <a:t>(подкласс </a:t>
            </a:r>
            <a:r>
              <a:rPr lang="ru-RU" altLang="ru-RU" sz="1600" b="1" dirty="0" smtClean="0">
                <a:cs typeface="Tahoma" pitchFamily="34" charset="0"/>
              </a:rPr>
              <a:t>49311</a:t>
            </a:r>
            <a:r>
              <a:rPr lang="ru-RU" altLang="ru-RU" sz="1600" dirty="0" smtClean="0">
                <a:cs typeface="Tahoma" pitchFamily="34" charset="0"/>
              </a:rPr>
              <a:t> (включается деятельность по перевозке пассажиров маршрутными такси в городском, пригородном сообщении))</a:t>
            </a:r>
            <a:r>
              <a:rPr lang="en-US" altLang="ru-RU" sz="1600" dirty="0">
                <a:cs typeface="Tahoma" pitchFamily="34" charset="0"/>
              </a:rPr>
              <a:t>;</a:t>
            </a:r>
            <a:endParaRPr lang="ru-RU" altLang="ru-RU" sz="1600" dirty="0" smtClean="0">
              <a:cs typeface="Tahoma" pitchFamily="34" charset="0"/>
            </a:endParaRPr>
          </a:p>
          <a:p>
            <a:pPr marL="0" indent="0" algn="just">
              <a:spcBef>
                <a:spcPts val="1200"/>
              </a:spcBef>
            </a:pPr>
            <a:r>
              <a:rPr lang="ru-RU" altLang="ru-RU" sz="1600" b="1" dirty="0" smtClean="0">
                <a:solidFill>
                  <a:srgbClr val="C00000"/>
                </a:solidFill>
                <a:cs typeface="Tahoma" pitchFamily="34" charset="0"/>
              </a:rPr>
              <a:t>перевозки автобусами в регулярном сообщении</a:t>
            </a:r>
            <a:r>
              <a:rPr lang="ru-RU" altLang="ru-RU" sz="1600" dirty="0" smtClean="0">
                <a:cs typeface="Tahoma" pitchFamily="34" charset="0"/>
              </a:rPr>
              <a:t>, кроме городских </a:t>
            </a:r>
            <a:r>
              <a:rPr lang="en-US" altLang="ru-RU" sz="1600" dirty="0" smtClean="0">
                <a:cs typeface="Tahoma" pitchFamily="34" charset="0"/>
              </a:rPr>
              <a:t/>
            </a:r>
            <a:br>
              <a:rPr lang="en-US" altLang="ru-RU" sz="1600" dirty="0" smtClean="0">
                <a:cs typeface="Tahoma" pitchFamily="34" charset="0"/>
              </a:rPr>
            </a:br>
            <a:r>
              <a:rPr lang="ru-RU" altLang="ru-RU" sz="1600" dirty="0" smtClean="0">
                <a:cs typeface="Tahoma" pitchFamily="34" charset="0"/>
              </a:rPr>
              <a:t>и пригородных (подкласс </a:t>
            </a:r>
            <a:r>
              <a:rPr lang="ru-RU" altLang="ru-RU" sz="1600" b="1" dirty="0" smtClean="0">
                <a:cs typeface="Tahoma" pitchFamily="34" charset="0"/>
              </a:rPr>
              <a:t>49391</a:t>
            </a:r>
            <a:r>
              <a:rPr lang="ru-RU" altLang="ru-RU" sz="1600" dirty="0" smtClean="0">
                <a:cs typeface="Tahoma" pitchFamily="34" charset="0"/>
              </a:rPr>
              <a:t>)</a:t>
            </a:r>
            <a:r>
              <a:rPr lang="en-US" altLang="ru-RU" sz="1600" dirty="0" smtClean="0">
                <a:cs typeface="Tahoma" pitchFamily="34" charset="0"/>
              </a:rPr>
              <a:t>;</a:t>
            </a:r>
            <a:endParaRPr lang="ru-RU" altLang="ru-RU" sz="1600" dirty="0" smtClean="0">
              <a:cs typeface="Tahoma" pitchFamily="34" charset="0"/>
            </a:endParaRPr>
          </a:p>
          <a:p>
            <a:pPr marL="0" indent="0" algn="just">
              <a:spcBef>
                <a:spcPts val="1200"/>
              </a:spcBef>
            </a:pPr>
            <a:r>
              <a:rPr lang="ru-RU" altLang="ru-RU" sz="1600" b="1" dirty="0" smtClean="0">
                <a:solidFill>
                  <a:srgbClr val="C00000"/>
                </a:solidFill>
                <a:cs typeface="Tahoma" pitchFamily="34" charset="0"/>
              </a:rPr>
              <a:t>прочие перевозки пассажиров автомобильным транспортом в нерегулярном сообщении </a:t>
            </a:r>
            <a:r>
              <a:rPr lang="ru-RU" altLang="ru-RU" sz="1600" dirty="0" smtClean="0">
                <a:cs typeface="Tahoma" pitchFamily="34" charset="0"/>
              </a:rPr>
              <a:t>(подкласс </a:t>
            </a:r>
            <a:r>
              <a:rPr lang="ru-RU" altLang="ru-RU" sz="1600" b="1" dirty="0" smtClean="0">
                <a:cs typeface="Tahoma" pitchFamily="34" charset="0"/>
              </a:rPr>
              <a:t>49392</a:t>
            </a:r>
            <a:r>
              <a:rPr lang="ru-RU" altLang="ru-RU" sz="1600" dirty="0" smtClean="0">
                <a:cs typeface="Tahoma" pitchFamily="34" charset="0"/>
              </a:rPr>
              <a:t>)</a:t>
            </a:r>
            <a:r>
              <a:rPr lang="en-US" altLang="ru-RU" sz="1600" dirty="0" smtClean="0">
                <a:cs typeface="Tahoma" pitchFamily="34" charset="0"/>
              </a:rPr>
              <a:t>;</a:t>
            </a:r>
            <a:endParaRPr lang="ru-RU" altLang="ru-RU" sz="1600" dirty="0" smtClean="0">
              <a:cs typeface="Tahoma" pitchFamily="34" charset="0"/>
            </a:endParaRPr>
          </a:p>
          <a:p>
            <a:pPr marL="0" indent="0" algn="just">
              <a:spcBef>
                <a:spcPts val="1200"/>
              </a:spcBef>
            </a:pPr>
            <a:r>
              <a:rPr lang="ru-RU" altLang="ru-RU" sz="1600" b="1" dirty="0" smtClean="0">
                <a:solidFill>
                  <a:srgbClr val="C00000"/>
                </a:solidFill>
                <a:cs typeface="Tahoma" pitchFamily="34" charset="0"/>
              </a:rPr>
              <a:t>деятельность такси </a:t>
            </a:r>
            <a:r>
              <a:rPr lang="ru-RU" altLang="ru-RU" sz="1600" dirty="0" smtClean="0">
                <a:cs typeface="Tahoma" pitchFamily="34" charset="0"/>
              </a:rPr>
              <a:t>(подкласс</a:t>
            </a:r>
            <a:r>
              <a:rPr lang="ru-RU" altLang="ru-RU" sz="1600" dirty="0" smtClean="0">
                <a:solidFill>
                  <a:srgbClr val="0070C0"/>
                </a:solidFill>
                <a:cs typeface="Tahoma" pitchFamily="34" charset="0"/>
              </a:rPr>
              <a:t> </a:t>
            </a:r>
            <a:r>
              <a:rPr lang="ru-RU" altLang="ru-RU" sz="1600" b="1" dirty="0" smtClean="0">
                <a:cs typeface="Tahoma" pitchFamily="34" charset="0"/>
              </a:rPr>
              <a:t>49321</a:t>
            </a:r>
            <a:r>
              <a:rPr lang="ru-RU" altLang="ru-RU" sz="1600" dirty="0" smtClean="0">
                <a:cs typeface="Tahoma" pitchFamily="34" charset="0"/>
              </a:rPr>
              <a:t>)</a:t>
            </a:r>
            <a:r>
              <a:rPr lang="en-US" altLang="ru-RU" sz="1600" dirty="0" smtClean="0">
                <a:cs typeface="Tahoma" pitchFamily="34" charset="0"/>
              </a:rPr>
              <a:t>;</a:t>
            </a:r>
            <a:endParaRPr lang="ru-RU" altLang="ru-RU" sz="1600" dirty="0" smtClean="0">
              <a:cs typeface="Tahoma" pitchFamily="34" charset="0"/>
            </a:endParaRPr>
          </a:p>
          <a:p>
            <a:pPr marL="0" indent="0" algn="just">
              <a:spcBef>
                <a:spcPts val="1200"/>
              </a:spcBef>
              <a:buFont typeface="Wingdings 3" pitchFamily="18" charset="2"/>
              <a:buNone/>
            </a:pPr>
            <a:r>
              <a:rPr lang="ru-RU" altLang="ru-RU" sz="1600" i="1" dirty="0" smtClean="0">
                <a:solidFill>
                  <a:srgbClr val="C00000"/>
                </a:solidFill>
                <a:cs typeface="Tahoma" pitchFamily="34" charset="0"/>
              </a:rPr>
              <a:t>(п.57</a:t>
            </a:r>
            <a:r>
              <a:rPr lang="ru-RU" altLang="ru-RU" sz="1600" i="1" baseline="30000" dirty="0" smtClean="0">
                <a:solidFill>
                  <a:srgbClr val="C00000"/>
                </a:solidFill>
                <a:cs typeface="Tahoma" pitchFamily="34" charset="0"/>
              </a:rPr>
              <a:t> </a:t>
            </a:r>
            <a:r>
              <a:rPr lang="ru-RU" altLang="ru-RU" sz="1600" i="1" dirty="0" smtClean="0">
                <a:solidFill>
                  <a:srgbClr val="C00000"/>
                </a:solidFill>
                <a:cs typeface="Tahoma" pitchFamily="34" charset="0"/>
              </a:rPr>
              <a:t>Указаний в редакции постановления </a:t>
            </a:r>
            <a:r>
              <a:rPr lang="ru-RU" altLang="ru-RU" sz="1600" i="1" dirty="0" err="1" smtClean="0">
                <a:solidFill>
                  <a:srgbClr val="C00000"/>
                </a:solidFill>
                <a:cs typeface="Tahoma" pitchFamily="34" charset="0"/>
              </a:rPr>
              <a:t>Белстата</a:t>
            </a:r>
            <a:r>
              <a:rPr lang="ru-RU" altLang="ru-RU" sz="1600" i="1" dirty="0" smtClean="0">
                <a:solidFill>
                  <a:srgbClr val="C00000"/>
                </a:solidFill>
                <a:cs typeface="Tahoma" pitchFamily="34" charset="0"/>
              </a:rPr>
              <a:t> от 04.11.2022 № 118)</a:t>
            </a:r>
            <a:r>
              <a:rPr lang="en-US" altLang="ru-RU" sz="1600" i="1" dirty="0">
                <a:solidFill>
                  <a:srgbClr val="C00000"/>
                </a:solidFill>
                <a:cs typeface="Tahoma" pitchFamily="34" charset="0"/>
              </a:rPr>
              <a:t>.</a:t>
            </a:r>
            <a:endParaRPr lang="ru-RU" altLang="ru-RU" sz="1600" dirty="0" smtClean="0">
              <a:cs typeface="Tahoma" pitchFamily="34" charset="0"/>
            </a:endParaRPr>
          </a:p>
          <a:p>
            <a:pPr marL="0" indent="0"/>
            <a:endParaRPr lang="ru-RU" altLang="ru-RU" dirty="0" smtClean="0"/>
          </a:p>
        </p:txBody>
      </p:sp>
      <p:sp>
        <p:nvSpPr>
          <p:cNvPr id="3" name="Заголовок 2"/>
          <p:cNvSpPr>
            <a:spLocks noGrp="1"/>
          </p:cNvSpPr>
          <p:nvPr>
            <p:ph type="title"/>
          </p:nvPr>
        </p:nvSpPr>
        <p:spPr>
          <a:xfrm>
            <a:off x="395536" y="44624"/>
            <a:ext cx="8229600" cy="1143000"/>
          </a:xfrm>
        </p:spPr>
        <p:txBody>
          <a:bodyPr>
            <a:normAutofit fontScale="90000"/>
          </a:bodyPr>
          <a:lstStyle/>
          <a:p>
            <a:pPr algn="ctr">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III</a:t>
            </a: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«АВТОМОБИЛЬНЫЙ ТРАНСПОРТ»</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Объект 1"/>
          <p:cNvSpPr>
            <a:spLocks noGrp="1"/>
          </p:cNvSpPr>
          <p:nvPr>
            <p:ph idx="1"/>
          </p:nvPr>
        </p:nvSpPr>
        <p:spPr>
          <a:xfrm>
            <a:off x="468313" y="1628775"/>
            <a:ext cx="8229600" cy="5040313"/>
          </a:xfrm>
        </p:spPr>
        <p:txBody>
          <a:bodyPr/>
          <a:lstStyle/>
          <a:p>
            <a:pPr algn="just">
              <a:lnSpc>
                <a:spcPts val="1700"/>
              </a:lnSpc>
              <a:spcBef>
                <a:spcPts val="1800"/>
              </a:spcBef>
            </a:pPr>
            <a:endParaRPr lang="en-US" altLang="ru-RU" sz="1700" dirty="0" smtClean="0">
              <a:cs typeface="Tahoma" pitchFamily="34" charset="0"/>
            </a:endParaRPr>
          </a:p>
          <a:p>
            <a:pPr algn="just">
              <a:lnSpc>
                <a:spcPts val="1700"/>
              </a:lnSpc>
              <a:spcBef>
                <a:spcPts val="1800"/>
              </a:spcBef>
            </a:pPr>
            <a:r>
              <a:rPr lang="ru-RU" altLang="ru-RU" sz="1700" dirty="0" smtClean="0">
                <a:cs typeface="Tahoma" pitchFamily="34" charset="0"/>
              </a:rPr>
              <a:t>в Указаниях по заполнению раздела включены разъяснения </a:t>
            </a:r>
            <a:r>
              <a:rPr lang="en-US" altLang="ru-RU" sz="1700" dirty="0" smtClean="0">
                <a:cs typeface="Tahoma" pitchFamily="34" charset="0"/>
              </a:rPr>
              <a:t/>
            </a:r>
            <a:br>
              <a:rPr lang="en-US" altLang="ru-RU" sz="1700" dirty="0" smtClean="0">
                <a:cs typeface="Tahoma" pitchFamily="34" charset="0"/>
              </a:rPr>
            </a:br>
            <a:r>
              <a:rPr lang="ru-RU" altLang="ru-RU" sz="1700" dirty="0" smtClean="0">
                <a:cs typeface="Tahoma" pitchFamily="34" charset="0"/>
              </a:rPr>
              <a:t>по заполнению статистических показателей об объемах перевозок грузов и пассажиров, грузооборота и пассажирооборота </a:t>
            </a:r>
            <a:r>
              <a:rPr lang="en-US" altLang="ru-RU" sz="1700" dirty="0" smtClean="0">
                <a:cs typeface="Tahoma" pitchFamily="34" charset="0"/>
              </a:rPr>
              <a:t/>
            </a:r>
            <a:br>
              <a:rPr lang="en-US" altLang="ru-RU" sz="1700" dirty="0" smtClean="0">
                <a:cs typeface="Tahoma" pitchFamily="34" charset="0"/>
              </a:rPr>
            </a:br>
            <a:r>
              <a:rPr lang="ru-RU" altLang="ru-RU" sz="1700" i="1" dirty="0" smtClean="0">
                <a:solidFill>
                  <a:srgbClr val="C00000"/>
                </a:solidFill>
                <a:cs typeface="Tahoma" pitchFamily="34" charset="0"/>
              </a:rPr>
              <a:t>(п.57</a:t>
            </a:r>
            <a:r>
              <a:rPr lang="ru-RU" altLang="ru-RU" sz="1700" i="1" baseline="30000" dirty="0" smtClean="0">
                <a:solidFill>
                  <a:srgbClr val="C00000"/>
                </a:solidFill>
                <a:cs typeface="Tahoma" pitchFamily="34" charset="0"/>
              </a:rPr>
              <a:t>1</a:t>
            </a:r>
            <a:r>
              <a:rPr lang="ru-RU" altLang="ru-RU" sz="1700" i="1" dirty="0" smtClean="0">
                <a:solidFill>
                  <a:srgbClr val="C00000"/>
                </a:solidFill>
                <a:cs typeface="Tahoma" pitchFamily="34" charset="0"/>
              </a:rPr>
              <a:t> - п.57</a:t>
            </a:r>
            <a:r>
              <a:rPr lang="ru-RU" altLang="ru-RU" sz="1700" i="1" baseline="30000" dirty="0" smtClean="0">
                <a:solidFill>
                  <a:srgbClr val="C00000"/>
                </a:solidFill>
                <a:cs typeface="Tahoma" pitchFamily="34" charset="0"/>
              </a:rPr>
              <a:t>3 </a:t>
            </a:r>
            <a:r>
              <a:rPr lang="ru-RU" altLang="ru-RU" sz="1700" i="1" dirty="0" smtClean="0">
                <a:solidFill>
                  <a:srgbClr val="C00000"/>
                </a:solidFill>
                <a:cs typeface="Tahoma" pitchFamily="34" charset="0"/>
              </a:rPr>
              <a:t>Указаний в редакции постановления </a:t>
            </a:r>
            <a:r>
              <a:rPr lang="ru-RU" altLang="ru-RU" sz="1700" i="1" dirty="0" err="1" smtClean="0">
                <a:solidFill>
                  <a:srgbClr val="C00000"/>
                </a:solidFill>
                <a:cs typeface="Tahoma" pitchFamily="34" charset="0"/>
              </a:rPr>
              <a:t>Белстата</a:t>
            </a:r>
            <a:r>
              <a:rPr lang="ru-RU" altLang="ru-RU" sz="1700" i="1" dirty="0" smtClean="0">
                <a:solidFill>
                  <a:srgbClr val="C00000"/>
                </a:solidFill>
                <a:cs typeface="Tahoma" pitchFamily="34" charset="0"/>
              </a:rPr>
              <a:t> </a:t>
            </a:r>
            <a:r>
              <a:rPr lang="en-US" altLang="ru-RU" sz="1700" i="1" dirty="0" smtClean="0">
                <a:solidFill>
                  <a:srgbClr val="C00000"/>
                </a:solidFill>
                <a:cs typeface="Tahoma" pitchFamily="34" charset="0"/>
              </a:rPr>
              <a:t/>
            </a:r>
            <a:br>
              <a:rPr lang="en-US" altLang="ru-RU" sz="1700" i="1" dirty="0" smtClean="0">
                <a:solidFill>
                  <a:srgbClr val="C00000"/>
                </a:solidFill>
                <a:cs typeface="Tahoma" pitchFamily="34" charset="0"/>
              </a:rPr>
            </a:br>
            <a:r>
              <a:rPr lang="ru-RU" altLang="ru-RU" sz="1700" i="1" dirty="0" smtClean="0">
                <a:solidFill>
                  <a:srgbClr val="C00000"/>
                </a:solidFill>
                <a:cs typeface="Tahoma" pitchFamily="34" charset="0"/>
              </a:rPr>
              <a:t>от 04.11.2022 № 118)</a:t>
            </a:r>
            <a:endParaRPr lang="ru-RU" altLang="ru-RU" sz="1700" dirty="0" smtClean="0">
              <a:cs typeface="Tahoma" pitchFamily="34" charset="0"/>
            </a:endParaRPr>
          </a:p>
          <a:p>
            <a:pPr algn="just">
              <a:lnSpc>
                <a:spcPts val="1700"/>
              </a:lnSpc>
              <a:spcBef>
                <a:spcPts val="1200"/>
              </a:spcBef>
            </a:pPr>
            <a:r>
              <a:rPr lang="ru-RU" altLang="ru-RU" sz="1700" dirty="0" smtClean="0">
                <a:cs typeface="Tahoma" pitchFamily="34" charset="0"/>
              </a:rPr>
              <a:t>при расчете объема пассажирооборота по автобусам, сданным </a:t>
            </a:r>
            <a:r>
              <a:rPr lang="en-US" altLang="ru-RU" sz="1700" dirty="0" smtClean="0">
                <a:cs typeface="Tahoma" pitchFamily="34" charset="0"/>
              </a:rPr>
              <a:t/>
            </a:r>
            <a:br>
              <a:rPr lang="en-US" altLang="ru-RU" sz="1700" dirty="0" smtClean="0">
                <a:cs typeface="Tahoma" pitchFamily="34" charset="0"/>
              </a:rPr>
            </a:br>
            <a:r>
              <a:rPr lang="ru-RU" altLang="ru-RU" sz="1700" dirty="0" smtClean="0">
                <a:cs typeface="Tahoma" pitchFamily="34" charset="0"/>
              </a:rPr>
              <a:t>по</a:t>
            </a:r>
            <a:r>
              <a:rPr lang="en-US" altLang="ru-RU" sz="1700" dirty="0" smtClean="0">
                <a:cs typeface="Tahoma" pitchFamily="34" charset="0"/>
              </a:rPr>
              <a:t> </a:t>
            </a:r>
            <a:r>
              <a:rPr lang="ru-RU" altLang="ru-RU" sz="1700" dirty="0" smtClean="0">
                <a:cs typeface="Tahoma" pitchFamily="34" charset="0"/>
              </a:rPr>
              <a:t>договорам аренды транспортного средства</a:t>
            </a:r>
            <a:r>
              <a:rPr lang="en-US" altLang="ru-RU" sz="1700" dirty="0" smtClean="0">
                <a:cs typeface="Tahoma" pitchFamily="34" charset="0"/>
              </a:rPr>
              <a:t> </a:t>
            </a:r>
            <a:r>
              <a:rPr lang="ru-RU" altLang="ru-RU" sz="1700" dirty="0" smtClean="0">
                <a:cs typeface="Tahoma" pitchFamily="34" charset="0"/>
              </a:rPr>
              <a:t>с экипажем, выполняющим пригородные и междугородные автомобильные перевозки в регулярном сообщении используется показатель </a:t>
            </a:r>
            <a:r>
              <a:rPr lang="ru-RU" altLang="ru-RU" sz="1700" b="1" dirty="0" smtClean="0">
                <a:solidFill>
                  <a:srgbClr val="C00000"/>
                </a:solidFill>
                <a:cs typeface="Tahoma" pitchFamily="34" charset="0"/>
              </a:rPr>
              <a:t>«среднее расстояние поездки одного пассажира на</a:t>
            </a:r>
            <a:r>
              <a:rPr lang="en-US" altLang="ru-RU" sz="1700" b="1" dirty="0" smtClean="0">
                <a:solidFill>
                  <a:srgbClr val="C00000"/>
                </a:solidFill>
                <a:cs typeface="Tahoma" pitchFamily="34" charset="0"/>
              </a:rPr>
              <a:t> </a:t>
            </a:r>
            <a:r>
              <a:rPr lang="ru-RU" altLang="ru-RU" sz="1700" b="1" dirty="0" smtClean="0">
                <a:solidFill>
                  <a:srgbClr val="C00000"/>
                </a:solidFill>
                <a:cs typeface="Tahoma" pitchFamily="34" charset="0"/>
              </a:rPr>
              <a:t>автомобильном транспорте общего пользования </a:t>
            </a:r>
            <a:r>
              <a:rPr lang="ru-RU" altLang="ru-RU" sz="1700" dirty="0" smtClean="0">
                <a:cs typeface="Tahoma" pitchFamily="34" charset="0"/>
              </a:rPr>
              <a:t>при</a:t>
            </a:r>
            <a:r>
              <a:rPr lang="en-US" altLang="ru-RU" sz="1700" dirty="0" smtClean="0">
                <a:cs typeface="Tahoma" pitchFamily="34" charset="0"/>
              </a:rPr>
              <a:t> </a:t>
            </a:r>
            <a:r>
              <a:rPr lang="ru-RU" altLang="ru-RU" sz="1700" dirty="0" smtClean="0">
                <a:cs typeface="Tahoma" pitchFamily="34" charset="0"/>
              </a:rPr>
              <a:t>осуществлении пригородных</a:t>
            </a:r>
            <a:r>
              <a:rPr lang="en-US" altLang="ru-RU" sz="1700" dirty="0" smtClean="0">
                <a:cs typeface="Tahoma" pitchFamily="34" charset="0"/>
              </a:rPr>
              <a:t> </a:t>
            </a:r>
            <a:br>
              <a:rPr lang="en-US" altLang="ru-RU" sz="1700" dirty="0" smtClean="0">
                <a:cs typeface="Tahoma" pitchFamily="34" charset="0"/>
              </a:rPr>
            </a:br>
            <a:r>
              <a:rPr lang="ru-RU" altLang="ru-RU" sz="1700" dirty="0" smtClean="0">
                <a:cs typeface="Tahoma" pitchFamily="34" charset="0"/>
              </a:rPr>
              <a:t>и междугородных перевозок,</a:t>
            </a:r>
            <a:r>
              <a:rPr lang="en-US" altLang="ru-RU" sz="1700" dirty="0" smtClean="0">
                <a:cs typeface="Tahoma" pitchFamily="34" charset="0"/>
              </a:rPr>
              <a:t> </a:t>
            </a:r>
            <a:r>
              <a:rPr lang="ru-RU" altLang="ru-RU" sz="1700" dirty="0" smtClean="0">
                <a:cs typeface="Tahoma" pitchFamily="34" charset="0"/>
              </a:rPr>
              <a:t>фактически сложившееся</a:t>
            </a:r>
            <a:r>
              <a:rPr lang="en-US" altLang="ru-RU" sz="1700" dirty="0" smtClean="0">
                <a:cs typeface="Tahoma" pitchFamily="34" charset="0"/>
              </a:rPr>
              <a:t> </a:t>
            </a:r>
            <a:r>
              <a:rPr lang="ru-RU" altLang="ru-RU" sz="1700" dirty="0" smtClean="0">
                <a:cs typeface="Tahoma" pitchFamily="34" charset="0"/>
              </a:rPr>
              <a:t>по области, городу Минску за отчетный год» </a:t>
            </a:r>
            <a:r>
              <a:rPr lang="ru-RU" altLang="ru-RU" sz="1700" i="1" dirty="0" smtClean="0">
                <a:solidFill>
                  <a:srgbClr val="C00000"/>
                </a:solidFill>
                <a:cs typeface="Tahoma" pitchFamily="34" charset="0"/>
              </a:rPr>
              <a:t>(ч.9 п.57</a:t>
            </a:r>
            <a:r>
              <a:rPr lang="ru-RU" altLang="ru-RU" sz="1700" i="1" baseline="30000" dirty="0" smtClean="0">
                <a:solidFill>
                  <a:srgbClr val="C00000"/>
                </a:solidFill>
                <a:cs typeface="Tahoma" pitchFamily="34" charset="0"/>
              </a:rPr>
              <a:t>3</a:t>
            </a:r>
            <a:r>
              <a:rPr lang="ru-RU" altLang="ru-RU" sz="1700" i="1" dirty="0" smtClean="0">
                <a:solidFill>
                  <a:srgbClr val="C00000"/>
                </a:solidFill>
                <a:cs typeface="Tahoma" pitchFamily="34" charset="0"/>
              </a:rPr>
              <a:t> Указаний в редакции постановления </a:t>
            </a:r>
            <a:r>
              <a:rPr lang="ru-RU" altLang="ru-RU" sz="1700" i="1" dirty="0" err="1" smtClean="0">
                <a:solidFill>
                  <a:srgbClr val="C00000"/>
                </a:solidFill>
                <a:cs typeface="Tahoma" pitchFamily="34" charset="0"/>
              </a:rPr>
              <a:t>Белстата</a:t>
            </a:r>
            <a:r>
              <a:rPr lang="ru-RU" altLang="ru-RU" sz="1700" i="1" dirty="0" smtClean="0">
                <a:solidFill>
                  <a:srgbClr val="C00000"/>
                </a:solidFill>
                <a:cs typeface="Tahoma" pitchFamily="34" charset="0"/>
              </a:rPr>
              <a:t> от 04.11.2022 № 118)</a:t>
            </a:r>
            <a:endParaRPr lang="en-US" altLang="ru-RU" sz="1700" i="1" dirty="0" smtClean="0">
              <a:solidFill>
                <a:srgbClr val="C00000"/>
              </a:solidFill>
              <a:cs typeface="Tahoma" pitchFamily="34" charset="0"/>
            </a:endParaRPr>
          </a:p>
          <a:p>
            <a:pPr algn="just">
              <a:lnSpc>
                <a:spcPts val="1700"/>
              </a:lnSpc>
              <a:spcBef>
                <a:spcPts val="1800"/>
              </a:spcBef>
            </a:pPr>
            <a:endParaRPr lang="ru-RU" altLang="ru-RU" sz="2000" i="1" dirty="0" smtClean="0">
              <a:solidFill>
                <a:srgbClr val="C00000"/>
              </a:solidFill>
              <a:cs typeface="Tahoma" pitchFamily="34" charset="0"/>
            </a:endParaRPr>
          </a:p>
          <a:p>
            <a:endParaRPr lang="ru-RU" altLang="ru-RU" dirty="0" smtClean="0"/>
          </a:p>
        </p:txBody>
      </p:sp>
      <p:sp>
        <p:nvSpPr>
          <p:cNvPr id="3" name="Заголовок 2"/>
          <p:cNvSpPr>
            <a:spLocks noGrp="1"/>
          </p:cNvSpPr>
          <p:nvPr>
            <p:ph type="title"/>
          </p:nvPr>
        </p:nvSpPr>
        <p:spPr>
          <a:xfrm>
            <a:off x="457200" y="274638"/>
            <a:ext cx="8229600" cy="1282154"/>
          </a:xfrm>
        </p:spPr>
        <p:txBody>
          <a:bodyPr>
            <a:noAutofit/>
          </a:bodyPr>
          <a:lstStyle/>
          <a:p>
            <a:pPr algn="ctr">
              <a:defRPr/>
            </a:pPr>
            <a: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t>III</a:t>
            </a:r>
            <a: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«АВТОМОБИЛЬНЫЙ ТРАНСПОРТ»</a:t>
            </a:r>
            <a:b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a:xfrm>
            <a:off x="395536" y="44624"/>
            <a:ext cx="8229600" cy="1143000"/>
          </a:xfrm>
        </p:spPr>
        <p:txBody>
          <a:bodyPr>
            <a:normAutofit fontScale="90000"/>
          </a:bodyPr>
          <a:lstStyle/>
          <a:p>
            <a:pPr algn="ctr" eaLnBrk="1" fontAlgn="auto" hangingPunct="1">
              <a:spcAft>
                <a:spcPts val="0"/>
              </a:spcAft>
              <a:defRPr/>
            </a:pPr>
            <a:r>
              <a:rPr lang="ru-RU" altLang="ru-RU" sz="27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ru-RU" altLang="ru-RU" sz="2700" dirty="0">
                <a:solidFill>
                  <a:srgbClr val="009900"/>
                </a:solidFill>
                <a:latin typeface="Tahoma" panose="020B0604030504040204" pitchFamily="34" charset="0"/>
                <a:ea typeface="Tahoma" panose="020B0604030504040204" pitchFamily="34" charset="0"/>
                <a:cs typeface="Tahoma" panose="020B0604030504040204" pitchFamily="34" charset="0"/>
              </a:rPr>
              <a:t>IV</a:t>
            </a:r>
            <a:br>
              <a:rPr lang="ru-RU" altLang="ru-RU" sz="27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700" dirty="0">
                <a:solidFill>
                  <a:srgbClr val="009900"/>
                </a:solidFill>
                <a:latin typeface="Tahoma" panose="020B0604030504040204" pitchFamily="34" charset="0"/>
                <a:ea typeface="Tahoma" panose="020B0604030504040204" pitchFamily="34" charset="0"/>
                <a:cs typeface="Tahoma" panose="020B0604030504040204" pitchFamily="34" charset="0"/>
              </a:rPr>
              <a:t>«ФИНАНСОВЫЕ РЕЗУЛЬТАТЫ»</a:t>
            </a:r>
            <a:br>
              <a:rPr lang="ru-RU" altLang="ru-RU" sz="27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altLang="ru-RU" sz="27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Таблица 2"/>
          <p:cNvGraphicFramePr>
            <a:graphicFrameLocks noGrp="1"/>
          </p:cNvGraphicFramePr>
          <p:nvPr/>
        </p:nvGraphicFramePr>
        <p:xfrm>
          <a:off x="179388" y="981075"/>
          <a:ext cx="8856662" cy="5640388"/>
        </p:xfrm>
        <a:graphic>
          <a:graphicData uri="http://schemas.openxmlformats.org/drawingml/2006/table">
            <a:tbl>
              <a:tblPr/>
              <a:tblGrid>
                <a:gridCol w="5184587"/>
                <a:gridCol w="575968"/>
                <a:gridCol w="3096107"/>
              </a:tblGrid>
              <a:tr h="39072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За отчетный год</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95362">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348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Выручка от реализации продукции, товаров, работ, услуг………</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70</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0"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0"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0"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0"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0"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0"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0"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0"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0"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2636838" algn="ctr"/>
                          <a:tab pos="5273675" algn="r"/>
                        </a:tabLst>
                      </a:pPr>
                      <a:r>
                        <a:rPr kumimoji="0" lang="ru-RU" altLang="ru-RU" sz="1300" b="1" i="0" u="none" strike="noStrike" cap="none" normalizeH="0" baseline="0" dirty="0" smtClean="0">
                          <a:ln>
                            <a:noFill/>
                          </a:ln>
                          <a:solidFill>
                            <a:schemeClr val="tx1"/>
                          </a:solidFill>
                          <a:effectLst/>
                          <a:latin typeface="Times New Roman" pitchFamily="18" charset="0"/>
                          <a:cs typeface="Times New Roman" pitchFamily="18" charset="0"/>
                        </a:rPr>
                        <a:t>если строка 70 </a:t>
                      </a:r>
                      <a:r>
                        <a:rPr kumimoji="0" lang="en-US" altLang="ru-RU" sz="1300" b="1" i="0" u="none" strike="noStrike" cap="none" normalizeH="0" baseline="0" dirty="0" smtClean="0">
                          <a:ln>
                            <a:noFill/>
                          </a:ln>
                          <a:solidFill>
                            <a:schemeClr val="tx1"/>
                          </a:solidFill>
                          <a:effectLst/>
                          <a:latin typeface="Times New Roman" pitchFamily="18" charset="0"/>
                          <a:cs typeface="Times New Roman" pitchFamily="18" charset="0"/>
                        </a:rPr>
                        <a:t>&gt; 0</a:t>
                      </a:r>
                      <a:r>
                        <a:rPr kumimoji="0" lang="ru-RU" altLang="ru-RU" sz="1300" b="1"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tab pos="0" algn="l"/>
                          <a:tab pos="2636838" algn="ctr"/>
                          <a:tab pos="5273675" algn="r"/>
                        </a:tabLst>
                      </a:pPr>
                      <a:r>
                        <a:rPr kumimoji="0" lang="ru-RU" altLang="ru-RU" sz="1300" b="1" i="0" u="none" strike="noStrike" cap="none" normalizeH="0" baseline="0" dirty="0" smtClean="0">
                          <a:ln>
                            <a:noFill/>
                          </a:ln>
                          <a:solidFill>
                            <a:schemeClr val="tx1"/>
                          </a:solidFill>
                          <a:effectLst/>
                          <a:latin typeface="Times New Roman" pitchFamily="18" charset="0"/>
                          <a:cs typeface="Times New Roman" pitchFamily="18" charset="0"/>
                        </a:rPr>
                        <a:t>то строка 71 + 72 </a:t>
                      </a:r>
                      <a:r>
                        <a:rPr kumimoji="0" lang="en-US" altLang="ru-RU" sz="1300" b="1" i="0" u="none" strike="noStrike" cap="none" normalizeH="0" baseline="0" dirty="0" smtClean="0">
                          <a:ln>
                            <a:noFill/>
                          </a:ln>
                          <a:solidFill>
                            <a:schemeClr val="tx1"/>
                          </a:solidFill>
                          <a:effectLst/>
                          <a:latin typeface="Times New Roman" pitchFamily="18" charset="0"/>
                          <a:cs typeface="Times New Roman" pitchFamily="18" charset="0"/>
                        </a:rPr>
                        <a:t>&gt;</a:t>
                      </a:r>
                      <a:r>
                        <a:rPr kumimoji="0" lang="ru-RU" altLang="ru-RU" sz="1300" b="1" i="0" u="none" strike="noStrike" cap="none" normalizeH="0" baseline="0" dirty="0" smtClean="0">
                          <a:ln>
                            <a:noFill/>
                          </a:ln>
                          <a:solidFill>
                            <a:schemeClr val="tx1"/>
                          </a:solidFill>
                          <a:effectLst/>
                          <a:latin typeface="Times New Roman" pitchFamily="18" charset="0"/>
                          <a:cs typeface="Times New Roman" pitchFamily="18" charset="0"/>
                        </a:rPr>
                        <a:t>0 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3488">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Начисленный налог на добавленную стоимость, исчисляемый из выручки от реализации продукции, товаров, работ, услуг…..</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71</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0" algn="l"/>
                          <a:tab pos="2636838" algn="ctr"/>
                          <a:tab pos="5273675" algn="r"/>
                        </a:tabLst>
                      </a:pP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71</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71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r>
                      <a:b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&lt;</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строки 70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51205">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Прочие налоги и сборы, исчисляемые из выручки </a:t>
                      </a:r>
                      <a:b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от реализации продукции, товаров, работ, услуг…………………</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72</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7675"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7675"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7675"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7675"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7675"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7675"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7675"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7675"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7675"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7675" algn="l"/>
                          <a:tab pos="2636838" algn="ctr"/>
                          <a:tab pos="5273675" algn="r"/>
                        </a:tabLst>
                      </a:pP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7</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2&gt; 0</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7</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2</a:t>
                      </a:r>
                      <a:b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b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&lt;</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строки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7</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0 </a:t>
                      </a:r>
                    </a:p>
                    <a:p>
                      <a:pPr marL="0" marR="0" lvl="0" indent="0" algn="ctr" defTabSz="914400" rtl="0" eaLnBrk="1" fontAlgn="base" latinLnBrk="0" hangingPunct="1">
                        <a:lnSpc>
                          <a:spcPct val="100000"/>
                        </a:lnSpc>
                        <a:spcBef>
                          <a:spcPct val="0"/>
                        </a:spcBef>
                        <a:spcAft>
                          <a:spcPct val="0"/>
                        </a:spcAft>
                        <a:buClrTx/>
                        <a:buSzTx/>
                        <a:buFontTx/>
                        <a:buNone/>
                        <a:tabLst>
                          <a:tab pos="447675" algn="l"/>
                          <a:tab pos="2636838" algn="ctr"/>
                          <a:tab pos="5273675" algn="r"/>
                        </a:tabLst>
                      </a:pPr>
                      <a:r>
                        <a:rPr kumimoji="0" lang="ru-RU" altLang="ru-RU" sz="1400" b="1" i="0" u="none" strike="noStrike" cap="none" normalizeH="0" baseline="0" dirty="0" smtClean="0">
                          <a:ln>
                            <a:noFill/>
                          </a:ln>
                          <a:solidFill>
                            <a:srgbClr val="FF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5844">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Себестоимость реализованной продукции, товаров, работ, услуг………………</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3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73</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если строка 7</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3</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 0</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то строка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70</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a:t>
                      </a:r>
                      <a:r>
                        <a:rPr kumimoji="0" lang="en-US"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&gt;</a:t>
                      </a: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0</a:t>
                      </a:r>
                      <a:r>
                        <a:rPr kumimoji="0" lang="ru-RU" altLang="ru-RU" sz="1400" b="1"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1" i="0" u="none" strike="noStrike" cap="none" normalizeH="0" baseline="0" dirty="0" smtClean="0">
                          <a:ln>
                            <a:noFill/>
                          </a:ln>
                          <a:solidFill>
                            <a:schemeClr val="tx1"/>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348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Прибыль, убыток (-) от реализации продукции, товаров, работ, услуг (строка 70 - строка 71 - строка 72 - строка 73)…………….</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3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74</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 строка 70 – строка 71 – строка 72 – строка 73</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2792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Прибыль, убыток (-) от текущей деятельности…………………...</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75</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88475">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Прибыль, убыток (-) от инвестиционной и финансовой деятельности………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76</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4442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Налог на прибыль………………………………………………….</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77</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88475">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Изменение отложенных налоговых активов…………………………………….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ts val="4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78</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endParaRP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88475">
                <a:tc>
                  <a:txBody>
                    <a:bodyPr/>
                    <a:lstStyle/>
                    <a:p>
                      <a:pPr marL="0" marR="0" lvl="0" indent="0" algn="l" defTabSz="914400" rtl="0" eaLnBrk="1" fontAlgn="base" latinLnBrk="0" hangingPunct="1">
                        <a:lnSpc>
                          <a:spcPct val="100000"/>
                        </a:lnSpc>
                        <a:spcBef>
                          <a:spcPts val="5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Изменение отложенных налоговых обязательств………………………………</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ts val="4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79</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endPar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endParaRP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88475">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Прочие налоги и сборы, суммы, исчисляемые из прибыли (дохода)………….</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4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80</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400" b="0" i="0" u="none" strike="noStrike" cap="none" normalizeH="0" baseline="0" dirty="0" smtClean="0">
                          <a:ln>
                            <a:noFill/>
                          </a:ln>
                          <a:solidFill>
                            <a:srgbClr val="FF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60546">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ts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Чистая прибыль, убыток (-) (строка75+строка76</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строка77+строка78+строка79-строка80)…………………………………………</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81</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rPr>
                        <a:t>=строка 75 + строка 76 - строка 77 + строка 78 + строка 79 - строка 80</a:t>
                      </a:r>
                      <a:endParaRPr kumimoji="0" lang="ru-RU" altLang="ru-RU" sz="1300" b="1" i="0" u="none" strike="noStrike" kern="1200" cap="none" normalizeH="0" baseline="0" dirty="0" smtClean="0">
                        <a:ln>
                          <a:noFill/>
                        </a:ln>
                        <a:solidFill>
                          <a:schemeClr val="tx1"/>
                        </a:solidFill>
                        <a:effectLst/>
                        <a:latin typeface="Times New Roman" pitchFamily="18" charset="0"/>
                        <a:ea typeface="+mn-ea"/>
                        <a:cs typeface="Times New Roman" pitchFamily="18" charset="0"/>
                      </a:endParaRP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Объект 2"/>
          <p:cNvSpPr>
            <a:spLocks noGrp="1"/>
          </p:cNvSpPr>
          <p:nvPr>
            <p:ph idx="1"/>
          </p:nvPr>
        </p:nvSpPr>
        <p:spPr>
          <a:xfrm>
            <a:off x="395288" y="1052513"/>
            <a:ext cx="8569325" cy="5689600"/>
          </a:xfrm>
        </p:spPr>
        <p:txBody>
          <a:bodyPr/>
          <a:lstStyle/>
          <a:p>
            <a:pPr marL="179388" indent="-179388" algn="just">
              <a:spcBef>
                <a:spcPts val="1000"/>
              </a:spcBef>
              <a:buClr>
                <a:srgbClr val="DD7E0E"/>
              </a:buClr>
              <a:buSzPct val="80000"/>
              <a:buFont typeface="Wingdings" pitchFamily="2" charset="2"/>
              <a:buChar char="§"/>
              <a:tabLst>
                <a:tab pos="179388" algn="l"/>
              </a:tabLst>
            </a:pPr>
            <a:r>
              <a:rPr lang="ru-RU" altLang="ru-RU" sz="1300" b="1" dirty="0" smtClean="0">
                <a:solidFill>
                  <a:srgbClr val="C00000"/>
                </a:solidFill>
                <a:cs typeface="Tahoma" pitchFamily="34" charset="0"/>
              </a:rPr>
              <a:t>методология</a:t>
            </a:r>
            <a:r>
              <a:rPr lang="ru-RU" altLang="ru-RU" sz="1300" dirty="0" smtClean="0">
                <a:solidFill>
                  <a:srgbClr val="CC6600"/>
                </a:solidFill>
                <a:cs typeface="Tahoma" pitchFamily="34" charset="0"/>
              </a:rPr>
              <a:t> </a:t>
            </a:r>
            <a:r>
              <a:rPr lang="ru-RU" altLang="ru-RU" sz="1300" dirty="0" smtClean="0">
                <a:cs typeface="Tahoma" pitchFamily="34" charset="0"/>
              </a:rPr>
              <a:t>заполнения раздела </a:t>
            </a:r>
            <a:r>
              <a:rPr lang="ru-RU" altLang="ru-RU" sz="1300" b="1" dirty="0" smtClean="0">
                <a:solidFill>
                  <a:srgbClr val="C00000"/>
                </a:solidFill>
                <a:cs typeface="Tahoma" pitchFamily="34" charset="0"/>
              </a:rPr>
              <a:t>не изменена</a:t>
            </a:r>
          </a:p>
          <a:p>
            <a:pPr marL="179388" indent="-179388" algn="just">
              <a:spcBef>
                <a:spcPct val="0"/>
              </a:spcBef>
              <a:buClr>
                <a:srgbClr val="DD7E0E"/>
              </a:buClr>
              <a:buSzPct val="80000"/>
              <a:buFont typeface="Wingdings" pitchFamily="2" charset="2"/>
              <a:buChar char="§"/>
              <a:tabLst>
                <a:tab pos="179388" algn="l"/>
              </a:tabLst>
            </a:pPr>
            <a:r>
              <a:rPr lang="ru-RU" altLang="ru-RU" sz="1300" dirty="0" smtClean="0">
                <a:cs typeface="Tahoma" pitchFamily="34" charset="0"/>
              </a:rPr>
              <a:t>раздел </a:t>
            </a:r>
            <a:r>
              <a:rPr lang="ru-RU" altLang="ru-RU" sz="1300" b="1" dirty="0" smtClean="0">
                <a:solidFill>
                  <a:srgbClr val="C00000"/>
                </a:solidFill>
                <a:cs typeface="Tahoma" pitchFamily="34" charset="0"/>
              </a:rPr>
              <a:t>не заполняют страховые организации</a:t>
            </a:r>
          </a:p>
          <a:p>
            <a:pPr marL="179388" indent="-179388" algn="just">
              <a:spcBef>
                <a:spcPct val="0"/>
              </a:spcBef>
              <a:buClr>
                <a:srgbClr val="DD7E0E"/>
              </a:buClr>
              <a:buSzPct val="80000"/>
              <a:buFont typeface="Wingdings" pitchFamily="2" charset="2"/>
              <a:buChar char="§"/>
              <a:tabLst>
                <a:tab pos="179388" algn="l"/>
              </a:tabLst>
            </a:pPr>
            <a:r>
              <a:rPr lang="ru-RU" altLang="ru-RU" sz="1300" b="1" dirty="0" smtClean="0">
                <a:solidFill>
                  <a:srgbClr val="C00000"/>
                </a:solidFill>
                <a:cs typeface="Tahoma" pitchFamily="34" charset="0"/>
              </a:rPr>
              <a:t>организация, применяющая упрощенную систему налогообложения и ведущая учет в книге учета доходов и расходов </a:t>
            </a:r>
            <a:r>
              <a:rPr lang="ru-RU" altLang="ru-RU" sz="1300" dirty="0" smtClean="0">
                <a:cs typeface="Tahoma" pitchFamily="34" charset="0"/>
              </a:rPr>
              <a:t>организаций и индивидуальных предпринимателей, применяющих упрощенную систему налогообложения, заполняет раздел на основании данной книги</a:t>
            </a:r>
            <a:endParaRPr lang="en-US" altLang="ru-RU" sz="1300" dirty="0" smtClean="0">
              <a:cs typeface="Tahoma" pitchFamily="34" charset="0"/>
            </a:endParaRPr>
          </a:p>
          <a:p>
            <a:pPr marL="179388" indent="-179388" algn="just">
              <a:spcBef>
                <a:spcPct val="0"/>
              </a:spcBef>
              <a:buClr>
                <a:srgbClr val="DD7E0E"/>
              </a:buClr>
              <a:buSzPct val="80000"/>
              <a:buFont typeface="Wingdings" pitchFamily="2" charset="2"/>
              <a:buChar char="§"/>
              <a:tabLst>
                <a:tab pos="179388" algn="l"/>
              </a:tabLst>
            </a:pPr>
            <a:r>
              <a:rPr lang="ru-RU" altLang="ru-RU" sz="1300" dirty="0" smtClean="0">
                <a:cs typeface="Tahoma" pitchFamily="34" charset="0"/>
              </a:rPr>
              <a:t>организация, ведущая бухгалтерский учет и отчетность, обязательно должна согласовывать показатели раздела с данными годовой бухгалтерской отчетности (приложение 2 «Отчет о прибылях и убытках») </a:t>
            </a:r>
          </a:p>
          <a:p>
            <a:pPr marL="179388" indent="-179388" algn="just">
              <a:spcBef>
                <a:spcPct val="0"/>
              </a:spcBef>
              <a:buClr>
                <a:srgbClr val="DD7E0E"/>
              </a:buClr>
              <a:buSzPct val="80000"/>
              <a:buFont typeface="Wingdings" pitchFamily="2" charset="2"/>
              <a:buChar char="§"/>
              <a:tabLst>
                <a:tab pos="179388" algn="l"/>
              </a:tabLst>
            </a:pPr>
            <a:r>
              <a:rPr lang="ru-RU" altLang="ru-RU" sz="1300" b="1" dirty="0" smtClean="0">
                <a:solidFill>
                  <a:srgbClr val="C00000"/>
                </a:solidFill>
                <a:cs typeface="Tahoma" pitchFamily="34" charset="0"/>
              </a:rPr>
              <a:t>единица измерения: </a:t>
            </a:r>
            <a:r>
              <a:rPr lang="ru-RU" altLang="ru-RU" sz="1300" dirty="0" smtClean="0">
                <a:cs typeface="Tahoma" pitchFamily="34" charset="0"/>
              </a:rPr>
              <a:t>данные отражаются в </a:t>
            </a:r>
            <a:r>
              <a:rPr lang="ru-RU" altLang="ru-RU" sz="1300" b="1" dirty="0" smtClean="0">
                <a:cs typeface="Tahoma" pitchFamily="34" charset="0"/>
              </a:rPr>
              <a:t>тысячах рублей в целых числах</a:t>
            </a:r>
            <a:r>
              <a:rPr lang="en-US" altLang="ru-RU" sz="1300" b="1" dirty="0">
                <a:cs typeface="Tahoma" pitchFamily="34" charset="0"/>
              </a:rPr>
              <a:t>.</a:t>
            </a:r>
            <a:r>
              <a:rPr lang="ru-RU" altLang="ru-RU" sz="1300" b="1" dirty="0" smtClean="0">
                <a:cs typeface="Tahoma" pitchFamily="34" charset="0"/>
              </a:rPr>
              <a:t> </a:t>
            </a:r>
          </a:p>
          <a:p>
            <a:pPr marL="179388" indent="-179388" algn="just" eaLnBrk="1" hangingPunct="1">
              <a:buFont typeface="Wingdings" pitchFamily="2" charset="2"/>
              <a:buNone/>
              <a:tabLst>
                <a:tab pos="179388" algn="l"/>
              </a:tabLst>
            </a:pPr>
            <a:endParaRPr lang="ru-RU" altLang="ru-RU" sz="2000" dirty="0" smtClean="0"/>
          </a:p>
          <a:p>
            <a:pPr marL="179388" indent="-179388" eaLnBrk="1" hangingPunct="1">
              <a:buFont typeface="Wingdings" pitchFamily="2" charset="2"/>
              <a:buChar char=""/>
              <a:tabLst>
                <a:tab pos="179388" algn="l"/>
              </a:tabLst>
            </a:pPr>
            <a:endParaRPr lang="ru-RU" altLang="ru-RU" dirty="0" smtClean="0"/>
          </a:p>
        </p:txBody>
      </p:sp>
      <p:sp>
        <p:nvSpPr>
          <p:cNvPr id="31747" name="Заголовок 1"/>
          <p:cNvSpPr>
            <a:spLocks noGrp="1"/>
          </p:cNvSpPr>
          <p:nvPr>
            <p:ph type="title"/>
          </p:nvPr>
        </p:nvSpPr>
        <p:spPr>
          <a:xfrm>
            <a:off x="467544" y="2332"/>
            <a:ext cx="8229600" cy="1080120"/>
          </a:xfrm>
        </p:spPr>
        <p:txBody>
          <a:bodyPr>
            <a:normAutofit fontScale="90000"/>
          </a:bodyPr>
          <a:lstStyle/>
          <a:p>
            <a:pPr algn="ctr" eaLnBrk="1" fontAlgn="auto" hangingPunct="1">
              <a:spcAft>
                <a:spcPts val="0"/>
              </a:spcAft>
              <a:defRPr/>
            </a:pPr>
            <a:r>
              <a:rPr lang="ru-RU" altLang="ru-RU" sz="3600" dirty="0" smtClean="0">
                <a:solidFill>
                  <a:schemeClr val="accent1"/>
                </a:solidFill>
              </a:rPr>
              <a:t/>
            </a:r>
            <a:br>
              <a:rPr lang="ru-RU" altLang="ru-RU" sz="3600" dirty="0" smtClean="0">
                <a:solidFill>
                  <a:schemeClr val="accent1"/>
                </a:solidFill>
              </a:rPr>
            </a:b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IV</a:t>
            </a:r>
            <a:b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«ФИНАНСОВЫЕ РЕЗУЛЬТАТЫ</a:t>
            </a: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b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(нюансы)</a:t>
            </a: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Таблица 4"/>
          <p:cNvGraphicFramePr>
            <a:graphicFrameLocks noGrp="1"/>
          </p:cNvGraphicFramePr>
          <p:nvPr/>
        </p:nvGraphicFramePr>
        <p:xfrm>
          <a:off x="611188" y="2959100"/>
          <a:ext cx="7993062" cy="3932584"/>
        </p:xfrm>
        <a:graphic>
          <a:graphicData uri="http://schemas.openxmlformats.org/drawingml/2006/table">
            <a:tbl>
              <a:tblPr firstRow="1" bandRow="1">
                <a:tableStyleId>{5C22544A-7EE6-4342-B048-85BDC9FD1C3A}</a:tableStyleId>
              </a:tblPr>
              <a:tblGrid>
                <a:gridCol w="3897534"/>
                <a:gridCol w="4095528"/>
              </a:tblGrid>
              <a:tr h="579126">
                <a:tc>
                  <a:txBody>
                    <a:bodyPr/>
                    <a:lstStyle/>
                    <a:p>
                      <a:pPr algn="ctr"/>
                      <a:r>
                        <a:rPr lang="ru-RU" sz="1600" b="1" dirty="0" smtClean="0">
                          <a:solidFill>
                            <a:schemeClr val="tx1"/>
                          </a:solidFill>
                        </a:rPr>
                        <a:t>Строка в </a:t>
                      </a:r>
                      <a:r>
                        <a:rPr lang="ru-RU" sz="1600" b="1" dirty="0" smtClean="0"/>
                        <a:t>отчете 1-мп</a:t>
                      </a:r>
                      <a:endParaRPr lang="ru-RU" sz="1600" b="1" dirty="0"/>
                    </a:p>
                  </a:txBody>
                  <a:tcPr marL="91463" marR="91463" marT="45752" marB="45752" anchor="ctr"/>
                </a:tc>
                <a:tc>
                  <a:txBody>
                    <a:bodyPr/>
                    <a:lstStyle/>
                    <a:p>
                      <a:pPr algn="ctr"/>
                      <a:r>
                        <a:rPr lang="ru-RU" sz="1600" b="1" dirty="0" smtClean="0">
                          <a:solidFill>
                            <a:schemeClr val="tx1"/>
                          </a:solidFill>
                        </a:rPr>
                        <a:t>Соответствующая строка в </a:t>
                      </a:r>
                      <a:r>
                        <a:rPr lang="ru-RU" sz="1600" b="1" dirty="0" smtClean="0"/>
                        <a:t>«Отчете о прибылях и убытках»</a:t>
                      </a:r>
                      <a:endParaRPr lang="ru-RU" sz="1600" b="1" dirty="0"/>
                    </a:p>
                  </a:txBody>
                  <a:tcPr marL="91463" marR="91463" marT="45752" marB="45752" anchor="ctr"/>
                </a:tc>
              </a:tr>
              <a:tr h="335315">
                <a:tc>
                  <a:txBody>
                    <a:bodyPr/>
                    <a:lstStyle/>
                    <a:p>
                      <a:pPr algn="ctr"/>
                      <a:r>
                        <a:rPr lang="ru-RU" sz="1600" b="1" dirty="0" smtClean="0"/>
                        <a:t>Разность строк 70,</a:t>
                      </a:r>
                      <a:r>
                        <a:rPr lang="en-US" sz="1600" b="1" baseline="0" dirty="0" smtClean="0"/>
                        <a:t> </a:t>
                      </a:r>
                      <a:r>
                        <a:rPr lang="ru-RU" sz="1600" b="1" dirty="0" smtClean="0"/>
                        <a:t>71,</a:t>
                      </a:r>
                      <a:r>
                        <a:rPr lang="ru-RU" sz="1600" b="1" baseline="0" dirty="0" smtClean="0"/>
                        <a:t> </a:t>
                      </a:r>
                      <a:r>
                        <a:rPr lang="ru-RU" sz="1600" b="1" dirty="0" smtClean="0"/>
                        <a:t> 72</a:t>
                      </a:r>
                      <a:endParaRPr lang="ru-RU" sz="1600" b="1" dirty="0"/>
                    </a:p>
                  </a:txBody>
                  <a:tcPr marL="91463" marR="91463" marT="45752" marB="45752"/>
                </a:tc>
                <a:tc>
                  <a:txBody>
                    <a:bodyPr/>
                    <a:lstStyle/>
                    <a:p>
                      <a:pPr algn="ctr"/>
                      <a:r>
                        <a:rPr lang="ru-RU" sz="1600" b="1" dirty="0" smtClean="0"/>
                        <a:t>010</a:t>
                      </a:r>
                      <a:endParaRPr lang="ru-RU" sz="1600" b="1" dirty="0"/>
                    </a:p>
                  </a:txBody>
                  <a:tcPr marL="91463" marR="91463" marT="45752" marB="45752"/>
                </a:tc>
              </a:tr>
              <a:tr h="335315">
                <a:tc>
                  <a:txBody>
                    <a:bodyPr/>
                    <a:lstStyle/>
                    <a:p>
                      <a:pPr algn="ctr"/>
                      <a:r>
                        <a:rPr lang="ru-RU" sz="1600" b="1" dirty="0" smtClean="0"/>
                        <a:t>73</a:t>
                      </a:r>
                      <a:endParaRPr lang="ru-RU" sz="1600" b="1" dirty="0"/>
                    </a:p>
                  </a:txBody>
                  <a:tcPr marL="91463" marR="91463" marT="45752" marB="45752"/>
                </a:tc>
                <a:tc>
                  <a:txBody>
                    <a:bodyPr/>
                    <a:lstStyle/>
                    <a:p>
                      <a:pPr algn="ctr"/>
                      <a:r>
                        <a:rPr lang="ru-RU" sz="1600" b="1" dirty="0" smtClean="0"/>
                        <a:t>Сумма строк 020, 040, 050</a:t>
                      </a:r>
                      <a:endParaRPr lang="ru-RU" sz="1600" b="1" dirty="0"/>
                    </a:p>
                  </a:txBody>
                  <a:tcPr marL="91463" marR="91463" marT="45752" marB="45752"/>
                </a:tc>
              </a:tr>
              <a:tr h="335315">
                <a:tc>
                  <a:txBody>
                    <a:bodyPr/>
                    <a:lstStyle/>
                    <a:p>
                      <a:pPr algn="ctr"/>
                      <a:r>
                        <a:rPr lang="ru-RU" sz="1600" b="1" dirty="0" smtClean="0"/>
                        <a:t>74</a:t>
                      </a:r>
                      <a:endParaRPr lang="ru-RU" sz="1600" b="1" dirty="0"/>
                    </a:p>
                  </a:txBody>
                  <a:tcPr marL="91463" marR="91463" marT="45752" marB="45752"/>
                </a:tc>
                <a:tc>
                  <a:txBody>
                    <a:bodyPr/>
                    <a:lstStyle/>
                    <a:p>
                      <a:pPr algn="ctr"/>
                      <a:r>
                        <a:rPr lang="ru-RU" sz="1600" b="1" dirty="0" smtClean="0"/>
                        <a:t>060</a:t>
                      </a:r>
                      <a:endParaRPr lang="ru-RU" sz="1600" b="1" dirty="0"/>
                    </a:p>
                  </a:txBody>
                  <a:tcPr marL="91463" marR="91463" marT="45752" marB="45752"/>
                </a:tc>
              </a:tr>
              <a:tr h="335315">
                <a:tc>
                  <a:txBody>
                    <a:bodyPr/>
                    <a:lstStyle/>
                    <a:p>
                      <a:pPr algn="ctr"/>
                      <a:r>
                        <a:rPr lang="ru-RU" sz="1600" b="1" dirty="0" smtClean="0"/>
                        <a:t>75</a:t>
                      </a:r>
                      <a:endParaRPr lang="ru-RU" sz="1600" b="1" dirty="0"/>
                    </a:p>
                  </a:txBody>
                  <a:tcPr marL="91463" marR="91463" marT="45752" marB="45752"/>
                </a:tc>
                <a:tc>
                  <a:txBody>
                    <a:bodyPr/>
                    <a:lstStyle/>
                    <a:p>
                      <a:pPr algn="ctr"/>
                      <a:r>
                        <a:rPr lang="ru-RU" sz="1600" b="1" dirty="0" smtClean="0"/>
                        <a:t>090</a:t>
                      </a:r>
                      <a:endParaRPr lang="ru-RU" sz="1600" b="1" dirty="0"/>
                    </a:p>
                  </a:txBody>
                  <a:tcPr marL="91463" marR="91463" marT="45752" marB="45752"/>
                </a:tc>
              </a:tr>
              <a:tr h="335315">
                <a:tc>
                  <a:txBody>
                    <a:bodyPr/>
                    <a:lstStyle/>
                    <a:p>
                      <a:pPr algn="ctr"/>
                      <a:r>
                        <a:rPr lang="ru-RU" sz="1600" b="1" dirty="0" smtClean="0"/>
                        <a:t>76</a:t>
                      </a:r>
                      <a:endParaRPr lang="ru-RU" sz="1600" b="1" dirty="0"/>
                    </a:p>
                  </a:txBody>
                  <a:tcPr marL="91463" marR="91463" marT="45752" marB="45752"/>
                </a:tc>
                <a:tc>
                  <a:txBody>
                    <a:bodyPr/>
                    <a:lstStyle/>
                    <a:p>
                      <a:pPr algn="ctr"/>
                      <a:r>
                        <a:rPr lang="ru-RU" sz="1600" b="1" dirty="0" smtClean="0"/>
                        <a:t>140</a:t>
                      </a:r>
                      <a:endParaRPr lang="ru-RU" sz="1600" b="1" dirty="0"/>
                    </a:p>
                  </a:txBody>
                  <a:tcPr marL="91463" marR="91463" marT="45752" marB="45752"/>
                </a:tc>
              </a:tr>
              <a:tr h="335315">
                <a:tc>
                  <a:txBody>
                    <a:bodyPr/>
                    <a:lstStyle/>
                    <a:p>
                      <a:pPr algn="ctr"/>
                      <a:r>
                        <a:rPr lang="ru-RU" sz="1600" b="1" dirty="0" smtClean="0"/>
                        <a:t>77</a:t>
                      </a:r>
                      <a:endParaRPr lang="ru-RU" sz="1600" b="1" dirty="0"/>
                    </a:p>
                  </a:txBody>
                  <a:tcPr marL="91463" marR="91463" marT="45752" marB="45752"/>
                </a:tc>
                <a:tc>
                  <a:txBody>
                    <a:bodyPr/>
                    <a:lstStyle/>
                    <a:p>
                      <a:pPr algn="ctr"/>
                      <a:r>
                        <a:rPr lang="ru-RU" sz="1600" b="1" dirty="0" smtClean="0"/>
                        <a:t>160</a:t>
                      </a:r>
                      <a:endParaRPr lang="ru-RU" sz="1600" b="1" dirty="0"/>
                    </a:p>
                  </a:txBody>
                  <a:tcPr marL="91463" marR="91463" marT="45752" marB="45752"/>
                </a:tc>
              </a:tr>
              <a:tr h="335295">
                <a:tc>
                  <a:txBody>
                    <a:bodyPr/>
                    <a:lstStyle/>
                    <a:p>
                      <a:pPr algn="ctr"/>
                      <a:r>
                        <a:rPr lang="ru-RU" sz="1600" b="1" dirty="0" smtClean="0"/>
                        <a:t>078</a:t>
                      </a:r>
                      <a:endParaRPr lang="ru-RU" sz="1600" b="1" dirty="0"/>
                    </a:p>
                  </a:txBody>
                  <a:tcPr marL="91463" marR="91463" marT="45742" marB="45742"/>
                </a:tc>
                <a:tc>
                  <a:txBody>
                    <a:bodyPr/>
                    <a:lstStyle/>
                    <a:p>
                      <a:pPr algn="ctr"/>
                      <a:r>
                        <a:rPr lang="ru-RU" sz="1600" b="1" dirty="0" smtClean="0"/>
                        <a:t>170</a:t>
                      </a:r>
                      <a:endParaRPr lang="ru-RU" sz="1600" b="1" dirty="0"/>
                    </a:p>
                  </a:txBody>
                  <a:tcPr marL="91463" marR="91463" marT="45742" marB="45742"/>
                </a:tc>
              </a:tr>
              <a:tr h="335295">
                <a:tc>
                  <a:txBody>
                    <a:bodyPr/>
                    <a:lstStyle/>
                    <a:p>
                      <a:pPr algn="ctr"/>
                      <a:r>
                        <a:rPr lang="ru-RU" sz="1600" b="1" dirty="0" smtClean="0"/>
                        <a:t>079</a:t>
                      </a:r>
                      <a:endParaRPr lang="ru-RU" sz="1600" b="1" dirty="0"/>
                    </a:p>
                  </a:txBody>
                  <a:tcPr marL="91463" marR="91463" marT="45742" marB="45742"/>
                </a:tc>
                <a:tc>
                  <a:txBody>
                    <a:bodyPr/>
                    <a:lstStyle/>
                    <a:p>
                      <a:pPr algn="ctr"/>
                      <a:r>
                        <a:rPr lang="ru-RU" sz="1600" b="1" dirty="0" smtClean="0"/>
                        <a:t>180</a:t>
                      </a:r>
                      <a:endParaRPr lang="ru-RU" sz="1600" b="1" dirty="0"/>
                    </a:p>
                  </a:txBody>
                  <a:tcPr marL="91463" marR="91463" marT="45742" marB="45742"/>
                </a:tc>
              </a:tr>
              <a:tr h="335315">
                <a:tc>
                  <a:txBody>
                    <a:bodyPr/>
                    <a:lstStyle/>
                    <a:p>
                      <a:pPr algn="ctr"/>
                      <a:r>
                        <a:rPr lang="ru-RU" sz="1600" b="1" dirty="0" smtClean="0"/>
                        <a:t>80</a:t>
                      </a:r>
                      <a:endParaRPr lang="ru-RU" sz="1600" b="1" dirty="0"/>
                    </a:p>
                  </a:txBody>
                  <a:tcPr marL="91463" marR="91463" marT="45752" marB="45752"/>
                </a:tc>
                <a:tc>
                  <a:txBody>
                    <a:bodyPr/>
                    <a:lstStyle/>
                    <a:p>
                      <a:pPr algn="ctr"/>
                      <a:r>
                        <a:rPr lang="ru-RU" sz="1600" b="1" dirty="0" smtClean="0"/>
                        <a:t>Сумма строк 190, 200</a:t>
                      </a:r>
                      <a:endParaRPr lang="ru-RU" sz="1600" b="1" dirty="0"/>
                    </a:p>
                  </a:txBody>
                  <a:tcPr marL="91463" marR="91463" marT="45752" marB="45752"/>
                </a:tc>
              </a:tr>
              <a:tr h="335315">
                <a:tc>
                  <a:txBody>
                    <a:bodyPr/>
                    <a:lstStyle/>
                    <a:p>
                      <a:pPr algn="ctr"/>
                      <a:r>
                        <a:rPr lang="ru-RU" sz="1600" b="1" dirty="0" smtClean="0"/>
                        <a:t>81</a:t>
                      </a:r>
                      <a:endParaRPr lang="ru-RU" sz="1600" b="1" dirty="0"/>
                    </a:p>
                  </a:txBody>
                  <a:tcPr marL="91463" marR="91463" marT="45752" marB="45752"/>
                </a:tc>
                <a:tc>
                  <a:txBody>
                    <a:bodyPr/>
                    <a:lstStyle/>
                    <a:p>
                      <a:pPr algn="ctr"/>
                      <a:r>
                        <a:rPr lang="ru-RU" sz="1600" b="1" dirty="0" smtClean="0"/>
                        <a:t>210</a:t>
                      </a:r>
                      <a:endParaRPr lang="ru-RU" sz="1600" b="1" dirty="0"/>
                    </a:p>
                  </a:txBody>
                  <a:tcPr marL="91463" marR="91463" marT="45752" marB="45752"/>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title"/>
          </p:nvPr>
        </p:nvSpPr>
        <p:spPr>
          <a:xfrm>
            <a:off x="0" y="11857"/>
            <a:ext cx="9144000" cy="1008112"/>
          </a:xfrm>
        </p:spPr>
        <p:txBody>
          <a:bodyPr>
            <a:normAutofit fontScale="90000"/>
          </a:bodyPr>
          <a:lstStyle/>
          <a:p>
            <a:pPr algn="ctr" eaLnBrk="1" fontAlgn="auto" hangingPunct="1">
              <a:spcAft>
                <a:spcPts val="0"/>
              </a:spcAft>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V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«СОСТОЯНИЕ РАСЧЕТОВ НА 1 ЯНВАРЯ ГОДА,</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СЛЕДУЮЩЕГО ЗА ОТЧЕТНЫМ»</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661270845"/>
              </p:ext>
            </p:extLst>
          </p:nvPr>
        </p:nvGraphicFramePr>
        <p:xfrm>
          <a:off x="179388" y="865188"/>
          <a:ext cx="8785226" cy="5969000"/>
        </p:xfrm>
        <a:graphic>
          <a:graphicData uri="http://schemas.openxmlformats.org/drawingml/2006/table">
            <a:tbl>
              <a:tblPr/>
              <a:tblGrid>
                <a:gridCol w="1367706"/>
                <a:gridCol w="576064"/>
                <a:gridCol w="504056"/>
                <a:gridCol w="1584176"/>
                <a:gridCol w="504056"/>
                <a:gridCol w="1080120"/>
                <a:gridCol w="864096"/>
                <a:gridCol w="864096"/>
                <a:gridCol w="504056"/>
                <a:gridCol w="936800"/>
              </a:tblGrid>
              <a:tr h="600122">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58228" marR="5822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Код строки</a:t>
                      </a:r>
                    </a:p>
                  </a:txBody>
                  <a:tcPr marL="58228" marR="5822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Дебиторская задолженность </a:t>
                      </a:r>
                      <a:b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(счета 09, 60, 62, 68-71, 73, 75, 76)</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Кредиторская задолженность</a:t>
                      </a:r>
                      <a:b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(счета 60, 62, 65, 68-71, 73, 75, 76)</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Просроченная задолженность</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Задолженность по кредитам и займам (счета 66, 67)</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r>
              <a:tr h="600122">
                <a:tc vMerge="1">
                  <a:txBody>
                    <a:bodyPr/>
                    <a:lstStyle/>
                    <a:p>
                      <a:endParaRPr lang="ru-RU"/>
                    </a:p>
                  </a:txBody>
                  <a:tcPr/>
                </a:tc>
                <a:tc vMerge="1">
                  <a:txBody>
                    <a:bodyPr/>
                    <a:lstStyle/>
                    <a:p>
                      <a:endParaRPr lang="ru-RU"/>
                    </a:p>
                  </a:txBody>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всего</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1" i="0" u="none" strike="noStrike" cap="none" normalizeH="0" baseline="0" dirty="0" smtClean="0">
                          <a:ln>
                            <a:noFill/>
                          </a:ln>
                          <a:solidFill>
                            <a:srgbClr val="000000"/>
                          </a:solidFill>
                          <a:effectLst/>
                          <a:latin typeface="Times New Roman" pitchFamily="18" charset="0"/>
                          <a:cs typeface="Times New Roman" pitchFamily="18" charset="0"/>
                        </a:rPr>
                        <a:t>из нее за товары, работы, услуги </a:t>
                      </a:r>
                      <a:r>
                        <a:rPr kumimoji="0" lang="ru-RU" altLang="ru-RU" sz="1000" b="1" i="0" u="none" strike="noStrike" cap="none" normalizeH="0" baseline="0" dirty="0" smtClean="0">
                          <a:ln>
                            <a:noFill/>
                          </a:ln>
                          <a:solidFill>
                            <a:srgbClr val="FF0000"/>
                          </a:solidFill>
                          <a:effectLst/>
                          <a:latin typeface="Times New Roman" pitchFamily="18" charset="0"/>
                          <a:cs typeface="Times New Roman" pitchFamily="18" charset="0"/>
                        </a:rPr>
                        <a:t>(счета 60,62) </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всего</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из нее за товары, </a:t>
                      </a:r>
                      <a:br>
                        <a:rPr kumimoji="0" lang="ru-RU" altLang="ru-RU" sz="10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br>
                      <a:r>
                        <a:rPr kumimoji="0" lang="ru-RU" altLang="ru-RU" sz="1000" b="1" i="0" u="none" strike="noStrike" kern="1200" cap="none" normalizeH="0" baseline="0" dirty="0" smtClean="0">
                          <a:ln>
                            <a:noFill/>
                          </a:ln>
                          <a:solidFill>
                            <a:srgbClr val="000000"/>
                          </a:solidFill>
                          <a:effectLst/>
                          <a:latin typeface="Times New Roman" pitchFamily="18" charset="0"/>
                          <a:ea typeface="+mn-ea"/>
                          <a:cs typeface="Times New Roman" pitchFamily="18" charset="0"/>
                        </a:rPr>
                        <a:t>работы, услуги </a:t>
                      </a:r>
                      <a:r>
                        <a:rPr kumimoji="0" lang="ru-RU" altLang="ru-RU" sz="1000" b="1" i="0" u="none" strike="noStrike" kern="1200" cap="none" normalizeH="0" baseline="0" dirty="0" smtClean="0">
                          <a:ln>
                            <a:noFill/>
                          </a:ln>
                          <a:solidFill>
                            <a:srgbClr val="FF0000"/>
                          </a:solidFill>
                          <a:effectLst/>
                          <a:latin typeface="Times New Roman" pitchFamily="18" charset="0"/>
                          <a:ea typeface="+mn-ea"/>
                          <a:cs typeface="Times New Roman" pitchFamily="18" charset="0"/>
                        </a:rPr>
                        <a:t>(счета 60,62)</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дебиторская </a:t>
                      </a:r>
                      <a:b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(из графы 1) </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кредиторская </a:t>
                      </a:r>
                      <a:b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(из графы 3)</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всего</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из нее </a:t>
                      </a:r>
                      <a:b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просроченная</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50030">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А</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Б</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1</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2</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3</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4</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5</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6</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7</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8</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006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Всего (сумма строк 86, 87, 93)………….</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85</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062716">
                <a:tc>
                  <a:txBody>
                    <a:bodyPr/>
                    <a:lstStyle>
                      <a:lvl1pPr marL="179388">
                        <a:spcBef>
                          <a:spcPts val="700"/>
                        </a:spcBef>
                        <a:buClr>
                          <a:schemeClr val="accent2"/>
                        </a:buClr>
                        <a:buSzPct val="60000"/>
                        <a:buFont typeface="Wingdings" pitchFamily="2" charset="2"/>
                        <a:tabLst>
                          <a:tab pos="561975" algn="l"/>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561975" algn="l"/>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561975" algn="l"/>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561975" algn="l"/>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561975" algn="l"/>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9pPr>
                    </a:lstStyle>
                    <a:p>
                      <a:pPr marL="179388" marR="0" lvl="0" indent="0" algn="l" defTabSz="914400" rtl="0" eaLnBrk="1" fontAlgn="base" latinLnBrk="0" hangingPunct="1">
                        <a:lnSpc>
                          <a:spcPct val="100000"/>
                        </a:lnSpc>
                        <a:spcBef>
                          <a:spcPts val="100"/>
                        </a:spcBef>
                        <a:spcAft>
                          <a:spcPct val="0"/>
                        </a:spcAft>
                        <a:buClrTx/>
                        <a:buSzTx/>
                        <a:buFontTx/>
                        <a:buNone/>
                        <a:tabLst>
                          <a:tab pos="561975" algn="l"/>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в том числе юридических и (или) </a:t>
                      </a:r>
                      <a:b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физических лиц:</a:t>
                      </a:r>
                    </a:p>
                    <a:p>
                      <a:pPr marL="179388" marR="0" lvl="0" indent="0" algn="l" defTabSz="914400" rtl="0" eaLnBrk="1" fontAlgn="base" latinLnBrk="0" hangingPunct="1">
                        <a:lnSpc>
                          <a:spcPct val="100000"/>
                        </a:lnSpc>
                        <a:spcBef>
                          <a:spcPts val="100"/>
                        </a:spcBef>
                        <a:spcAft>
                          <a:spcPct val="0"/>
                        </a:spcAft>
                        <a:buClrTx/>
                        <a:buSzTx/>
                        <a:buFontTx/>
                        <a:buNone/>
                        <a:tabLst>
                          <a:tab pos="561975" algn="l"/>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Республики Беларусь……………</a:t>
                      </a:r>
                      <a:r>
                        <a:rPr kumimoji="0" lang="en-US"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86</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tab pos="449263" algn="l"/>
                          <a:tab pos="2636838" algn="ctr"/>
                          <a:tab pos="5273675" algn="r"/>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00122">
                <a:tc>
                  <a:txBody>
                    <a:bodyPr/>
                    <a:lstStyle>
                      <a:lvl1pPr marL="179388">
                        <a:spcBef>
                          <a:spcPts val="700"/>
                        </a:spcBef>
                        <a:buClr>
                          <a:schemeClr val="accent2"/>
                        </a:buClr>
                        <a:buSzPct val="60000"/>
                        <a:buFont typeface="Wingdings" pitchFamily="2" charset="2"/>
                        <a:tabLst>
                          <a:tab pos="561975" algn="l"/>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561975" algn="l"/>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561975" algn="l"/>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561975" algn="l"/>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561975" algn="l"/>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561975" algn="l"/>
                        </a:tabLst>
                        <a:defRPr>
                          <a:solidFill>
                            <a:schemeClr val="tx1"/>
                          </a:solidFill>
                          <a:latin typeface="Calibri" pitchFamily="34" charset="0"/>
                        </a:defRPr>
                      </a:lvl9pPr>
                    </a:lstStyle>
                    <a:p>
                      <a:pPr marL="179388" marR="0" lvl="0" indent="0" algn="l" defTabSz="914400" rtl="0" eaLnBrk="1" fontAlgn="base" latinLnBrk="0" hangingPunct="1">
                        <a:lnSpc>
                          <a:spcPct val="100000"/>
                        </a:lnSpc>
                        <a:spcBef>
                          <a:spcPts val="100"/>
                        </a:spcBef>
                        <a:spcAft>
                          <a:spcPct val="0"/>
                        </a:spcAft>
                        <a:buClrTx/>
                        <a:buSzTx/>
                        <a:buFontTx/>
                        <a:buNone/>
                        <a:tabLst>
                          <a:tab pos="561975" algn="l"/>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стран Содружества Независимых Государств………………………..…</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87</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12624">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из них:</a:t>
                      </a:r>
                    </a:p>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Республики Казахстан…………..…</a:t>
                      </a:r>
                      <a:r>
                        <a:rPr kumimoji="0" lang="en-US"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88</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00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Российской Федерации…………..…...</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90</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tab pos="449263" algn="l"/>
                          <a:tab pos="2636838" algn="ctr"/>
                          <a:tab pos="5273675" algn="r"/>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006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Украины</a:t>
                      </a:r>
                      <a:r>
                        <a:rPr kumimoji="0" lang="en-US" altLang="ru-RU" sz="1000" b="0" i="0" u="none" strike="noStrike" cap="none" normalizeH="0" baseline="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a:t>
                      </a:r>
                      <a:r>
                        <a:rPr kumimoji="0" lang="en-US" altLang="ru-RU" sz="1000" b="0" i="0" u="none" strike="noStrike" cap="none" normalizeH="0" baseline="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92</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0091">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других стран…</a:t>
                      </a:r>
                      <a:r>
                        <a:rPr kumimoji="0" lang="en-US"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93</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500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из них стран Европейского союза…...</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94</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0061">
                <a:tc>
                  <a:txBody>
                    <a:bodyPr/>
                    <a:lstStyle/>
                    <a:p>
                      <a:pPr marL="0" marR="0" lvl="0" indent="0" algn="l"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Китайской Народной Республики…...</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95</a:t>
                      </a:r>
                    </a:p>
                  </a:txBody>
                  <a:tcPr marL="58228" marR="58228"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endPar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10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8228" marR="58228"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Объект 1"/>
          <p:cNvSpPr>
            <a:spLocks noGrp="1"/>
          </p:cNvSpPr>
          <p:nvPr>
            <p:ph idx="1"/>
          </p:nvPr>
        </p:nvSpPr>
        <p:spPr/>
        <p:txBody>
          <a:bodyPr/>
          <a:lstStyle/>
          <a:p>
            <a:pPr marL="179388" indent="-179388" algn="just">
              <a:spcBef>
                <a:spcPts val="1200"/>
              </a:spcBef>
              <a:buClr>
                <a:srgbClr val="DD7E0E"/>
              </a:buClr>
              <a:buSzPct val="80000"/>
              <a:buFont typeface="Wingdings" pitchFamily="2" charset="2"/>
              <a:buChar char="§"/>
              <a:tabLst>
                <a:tab pos="179388" algn="l"/>
              </a:tabLst>
            </a:pPr>
            <a:r>
              <a:rPr lang="ru-RU" altLang="ru-RU" sz="1800" dirty="0" smtClean="0">
                <a:cs typeface="Tahoma" pitchFamily="34" charset="0"/>
              </a:rPr>
              <a:t>раздел </a:t>
            </a:r>
            <a:r>
              <a:rPr lang="ru-RU" altLang="ru-RU" sz="1800" b="1" dirty="0" smtClean="0">
                <a:solidFill>
                  <a:srgbClr val="C00000"/>
                </a:solidFill>
                <a:cs typeface="Tahoma" pitchFamily="34" charset="0"/>
              </a:rPr>
              <a:t>не заполняют страховые </a:t>
            </a:r>
            <a:r>
              <a:rPr lang="ru-RU" altLang="ru-RU" sz="1800" b="1" dirty="0" smtClean="0">
                <a:solidFill>
                  <a:srgbClr val="C00000"/>
                </a:solidFill>
                <a:cs typeface="Tahoma" pitchFamily="34" charset="0"/>
              </a:rPr>
              <a:t>организации;</a:t>
            </a:r>
            <a:endParaRPr lang="ru-RU" altLang="ru-RU" sz="1800" b="1" dirty="0" smtClean="0">
              <a:solidFill>
                <a:srgbClr val="C00000"/>
              </a:solidFill>
              <a:cs typeface="Tahoma" pitchFamily="34" charset="0"/>
            </a:endParaRPr>
          </a:p>
          <a:p>
            <a:pPr marL="179388" indent="-179388" algn="just">
              <a:spcBef>
                <a:spcPts val="600"/>
              </a:spcBef>
              <a:buClr>
                <a:srgbClr val="DD7E0E"/>
              </a:buClr>
              <a:buSzPct val="80000"/>
              <a:buFont typeface="Wingdings" pitchFamily="2" charset="2"/>
              <a:buChar char="§"/>
              <a:tabLst>
                <a:tab pos="179388" algn="l"/>
              </a:tabLst>
            </a:pPr>
            <a:r>
              <a:rPr lang="ru-RU" altLang="ru-RU" sz="1800" b="1" dirty="0" smtClean="0">
                <a:solidFill>
                  <a:srgbClr val="C00000"/>
                </a:solidFill>
                <a:cs typeface="Tahoma" pitchFamily="34" charset="0"/>
              </a:rPr>
              <a:t>организация, применяющая упрощенную систему налогообложения и ведущая учет в книге учета доходов </a:t>
            </a:r>
            <a:br>
              <a:rPr lang="ru-RU" altLang="ru-RU" sz="1800" b="1" dirty="0" smtClean="0">
                <a:solidFill>
                  <a:srgbClr val="C00000"/>
                </a:solidFill>
                <a:cs typeface="Tahoma" pitchFamily="34" charset="0"/>
              </a:rPr>
            </a:br>
            <a:r>
              <a:rPr lang="ru-RU" altLang="ru-RU" sz="1800" b="1" dirty="0" smtClean="0">
                <a:solidFill>
                  <a:srgbClr val="C00000"/>
                </a:solidFill>
                <a:cs typeface="Tahoma" pitchFamily="34" charset="0"/>
              </a:rPr>
              <a:t>и расходов</a:t>
            </a:r>
            <a:r>
              <a:rPr lang="ru-RU" altLang="ru-RU" sz="1800" dirty="0" smtClean="0">
                <a:solidFill>
                  <a:srgbClr val="CC6600"/>
                </a:solidFill>
                <a:cs typeface="Tahoma" pitchFamily="34" charset="0"/>
              </a:rPr>
              <a:t> </a:t>
            </a:r>
            <a:r>
              <a:rPr lang="ru-RU" altLang="ru-RU" sz="1800" dirty="0" smtClean="0">
                <a:cs typeface="Tahoma" pitchFamily="34" charset="0"/>
              </a:rPr>
              <a:t>организаций и индивидуальных предпринимателей, применяющих упрощенную систему налогообложения, заполняет раздел на основании данных гражданско-правовых договоров </a:t>
            </a:r>
            <a:r>
              <a:rPr lang="en-US" altLang="ru-RU" sz="1800" dirty="0" smtClean="0">
                <a:cs typeface="Tahoma" pitchFamily="34" charset="0"/>
              </a:rPr>
              <a:t/>
            </a:r>
            <a:br>
              <a:rPr lang="en-US" altLang="ru-RU" sz="1800" dirty="0" smtClean="0">
                <a:cs typeface="Tahoma" pitchFamily="34" charset="0"/>
              </a:rPr>
            </a:br>
            <a:r>
              <a:rPr lang="ru-RU" altLang="ru-RU" sz="1800" dirty="0" smtClean="0">
                <a:cs typeface="Tahoma" pitchFamily="34" charset="0"/>
              </a:rPr>
              <a:t>и других первичных учетных и иных </a:t>
            </a:r>
            <a:r>
              <a:rPr lang="ru-RU" altLang="ru-RU" sz="1800" dirty="0" smtClean="0">
                <a:cs typeface="Tahoma" pitchFamily="34" charset="0"/>
              </a:rPr>
              <a:t>документов;</a:t>
            </a:r>
            <a:endParaRPr lang="en-US" altLang="ru-RU" sz="1800" dirty="0" smtClean="0">
              <a:cs typeface="Tahoma" pitchFamily="34" charset="0"/>
            </a:endParaRPr>
          </a:p>
          <a:p>
            <a:pPr marL="179388" indent="-179388" algn="just">
              <a:spcBef>
                <a:spcPts val="600"/>
              </a:spcBef>
              <a:buClr>
                <a:srgbClr val="DD7E0E"/>
              </a:buClr>
              <a:buSzPct val="80000"/>
              <a:buFont typeface="Wingdings" pitchFamily="2" charset="2"/>
              <a:buChar char="§"/>
              <a:tabLst>
                <a:tab pos="179388" algn="l"/>
              </a:tabLst>
            </a:pPr>
            <a:r>
              <a:rPr lang="ru-RU" altLang="ru-RU" sz="1800" dirty="0" smtClean="0">
                <a:cs typeface="Tahoma" pitchFamily="34" charset="0"/>
              </a:rPr>
              <a:t>уточнен порядок заполнения </a:t>
            </a:r>
            <a:r>
              <a:rPr lang="ru-RU" altLang="ru-RU" sz="1800" b="1" dirty="0" smtClean="0">
                <a:solidFill>
                  <a:srgbClr val="C00000"/>
                </a:solidFill>
                <a:cs typeface="Tahoma" pitchFamily="34" charset="0"/>
              </a:rPr>
              <a:t>граф 2 и 4 </a:t>
            </a:r>
            <a:r>
              <a:rPr lang="ru-RU" altLang="ru-RU" sz="1800" dirty="0" smtClean="0">
                <a:cs typeface="Tahoma" pitchFamily="34" charset="0"/>
              </a:rPr>
              <a:t>«из нее за товары, работы, услуги»</a:t>
            </a:r>
            <a:r>
              <a:rPr lang="ru-RU" altLang="ru-RU" sz="1800" i="1" dirty="0" smtClean="0">
                <a:solidFill>
                  <a:srgbClr val="C00000"/>
                </a:solidFill>
                <a:cs typeface="Tahoma" pitchFamily="34" charset="0"/>
              </a:rPr>
              <a:t> </a:t>
            </a:r>
            <a:r>
              <a:rPr lang="ru-RU" altLang="ru-RU" sz="1800" b="1" i="1" dirty="0" smtClean="0">
                <a:solidFill>
                  <a:srgbClr val="C00000"/>
                </a:solidFill>
                <a:cs typeface="Tahoma" pitchFamily="34" charset="0"/>
              </a:rPr>
              <a:t>(п.81 и п.84 Указаний в редакции постановления </a:t>
            </a:r>
            <a:r>
              <a:rPr lang="ru-RU" altLang="ru-RU" sz="1800" b="1" i="1" dirty="0" err="1" smtClean="0">
                <a:solidFill>
                  <a:srgbClr val="C00000"/>
                </a:solidFill>
                <a:cs typeface="Tahoma" pitchFamily="34" charset="0"/>
              </a:rPr>
              <a:t>Белстата</a:t>
            </a:r>
            <a:r>
              <a:rPr lang="ru-RU" altLang="ru-RU" sz="1800" b="1" i="1" dirty="0" smtClean="0">
                <a:solidFill>
                  <a:srgbClr val="C00000"/>
                </a:solidFill>
                <a:cs typeface="Tahoma" pitchFamily="34" charset="0"/>
              </a:rPr>
              <a:t> </a:t>
            </a:r>
            <a:br>
              <a:rPr lang="ru-RU" altLang="ru-RU" sz="1800" b="1" i="1" dirty="0" smtClean="0">
                <a:solidFill>
                  <a:srgbClr val="C00000"/>
                </a:solidFill>
                <a:cs typeface="Tahoma" pitchFamily="34" charset="0"/>
              </a:rPr>
            </a:br>
            <a:r>
              <a:rPr lang="ru-RU" altLang="ru-RU" sz="1800" b="1" i="1" dirty="0" smtClean="0">
                <a:solidFill>
                  <a:srgbClr val="C00000"/>
                </a:solidFill>
                <a:cs typeface="Tahoma" pitchFamily="34" charset="0"/>
              </a:rPr>
              <a:t>от 04.11.2022 № 118)</a:t>
            </a:r>
            <a:r>
              <a:rPr lang="en-US" altLang="ru-RU" sz="1800" b="1" i="1" dirty="0" smtClean="0">
                <a:solidFill>
                  <a:srgbClr val="C00000"/>
                </a:solidFill>
                <a:cs typeface="Tahoma" pitchFamily="34" charset="0"/>
              </a:rPr>
              <a:t>.</a:t>
            </a:r>
            <a:endParaRPr lang="ru-RU" altLang="ru-RU" sz="1800" b="1" i="1" dirty="0" smtClean="0">
              <a:solidFill>
                <a:srgbClr val="C00000"/>
              </a:solidFill>
              <a:cs typeface="Tahoma" pitchFamily="34" charset="0"/>
            </a:endParaRPr>
          </a:p>
          <a:p>
            <a:pPr marL="179388" indent="-179388" algn="just">
              <a:spcBef>
                <a:spcPts val="600"/>
              </a:spcBef>
              <a:buClr>
                <a:srgbClr val="DD7E0E"/>
              </a:buClr>
              <a:buSzPct val="80000"/>
              <a:tabLst>
                <a:tab pos="179388" algn="l"/>
              </a:tabLst>
            </a:pPr>
            <a:r>
              <a:rPr lang="ru-RU" altLang="ru-RU" sz="1800" i="1" dirty="0" smtClean="0">
                <a:cs typeface="Tahoma" pitchFamily="34" charset="0"/>
              </a:rPr>
              <a:t>Данные, учитываемые по счету бухгалтерского учета </a:t>
            </a:r>
            <a:r>
              <a:rPr lang="ru-RU" altLang="ru-RU" sz="1800" b="1" i="1" dirty="0" smtClean="0">
                <a:cs typeface="Tahoma" pitchFamily="34" charset="0"/>
              </a:rPr>
              <a:t>76</a:t>
            </a:r>
            <a:r>
              <a:rPr lang="ru-RU" altLang="ru-RU" sz="1800" i="1" dirty="0" smtClean="0">
                <a:cs typeface="Tahoma" pitchFamily="34" charset="0"/>
              </a:rPr>
              <a:t> «Расчеты</a:t>
            </a:r>
            <a:br>
              <a:rPr lang="ru-RU" altLang="ru-RU" sz="1800" i="1" dirty="0" smtClean="0">
                <a:cs typeface="Tahoma" pitchFamily="34" charset="0"/>
              </a:rPr>
            </a:br>
            <a:r>
              <a:rPr lang="ru-RU" altLang="ru-RU" sz="1800" i="1" dirty="0" smtClean="0">
                <a:cs typeface="Tahoma" pitchFamily="34" charset="0"/>
              </a:rPr>
              <a:t>с разными дебиторами и кредиторами», в графах 2 и 4 </a:t>
            </a:r>
            <a:r>
              <a:rPr lang="en-US" altLang="ru-RU" sz="1800" i="1" dirty="0" smtClean="0">
                <a:cs typeface="Tahoma" pitchFamily="34" charset="0"/>
              </a:rPr>
              <a:t/>
            </a:r>
            <a:br>
              <a:rPr lang="en-US" altLang="ru-RU" sz="1800" i="1" dirty="0" smtClean="0">
                <a:cs typeface="Tahoma" pitchFamily="34" charset="0"/>
              </a:rPr>
            </a:br>
            <a:r>
              <a:rPr lang="ru-RU" altLang="ru-RU" sz="1800" b="1" i="1" dirty="0" smtClean="0">
                <a:cs typeface="Tahoma" pitchFamily="34" charset="0"/>
              </a:rPr>
              <a:t>не отражаются.</a:t>
            </a:r>
          </a:p>
          <a:p>
            <a:pPr marL="179388" indent="-179388" algn="just">
              <a:spcBef>
                <a:spcPts val="600"/>
              </a:spcBef>
              <a:buClr>
                <a:srgbClr val="DD7E0E"/>
              </a:buClr>
              <a:buSzPct val="80000"/>
              <a:buFont typeface="Wingdings" pitchFamily="2" charset="2"/>
              <a:buChar char="§"/>
              <a:tabLst>
                <a:tab pos="179388" algn="l"/>
              </a:tabLst>
            </a:pPr>
            <a:r>
              <a:rPr lang="ru-RU" altLang="ru-RU" sz="1800" b="1" dirty="0" smtClean="0">
                <a:solidFill>
                  <a:srgbClr val="C00000"/>
                </a:solidFill>
                <a:cs typeface="Tahoma" pitchFamily="34" charset="0"/>
              </a:rPr>
              <a:t>Единица измерения: </a:t>
            </a:r>
          </a:p>
          <a:p>
            <a:pPr marL="179388" indent="-179388" algn="just">
              <a:spcBef>
                <a:spcPct val="0"/>
              </a:spcBef>
              <a:buClr>
                <a:srgbClr val="DD7E0E"/>
              </a:buClr>
              <a:buSzPct val="80000"/>
              <a:tabLst>
                <a:tab pos="179388" algn="l"/>
              </a:tabLst>
            </a:pPr>
            <a:r>
              <a:rPr lang="ru-RU" altLang="ru-RU" sz="1800" dirty="0" smtClean="0">
                <a:cs typeface="Tahoma" pitchFamily="34" charset="0"/>
              </a:rPr>
              <a:t>       данные отражаются в </a:t>
            </a:r>
            <a:r>
              <a:rPr lang="ru-RU" altLang="ru-RU" sz="1800" b="1" dirty="0" smtClean="0">
                <a:cs typeface="Tahoma" pitchFamily="34" charset="0"/>
              </a:rPr>
              <a:t>тысячах рублей в целых числах</a:t>
            </a:r>
            <a:r>
              <a:rPr lang="en-US" altLang="ru-RU" sz="1800" b="1" dirty="0">
                <a:cs typeface="Tahoma" pitchFamily="34" charset="0"/>
              </a:rPr>
              <a:t>.</a:t>
            </a:r>
            <a:endParaRPr lang="ru-RU" altLang="ru-RU" dirty="0" smtClean="0"/>
          </a:p>
        </p:txBody>
      </p:sp>
      <p:sp>
        <p:nvSpPr>
          <p:cNvPr id="3" name="Заголовок 2"/>
          <p:cNvSpPr>
            <a:spLocks noGrp="1"/>
          </p:cNvSpPr>
          <p:nvPr>
            <p:ph type="title"/>
          </p:nvPr>
        </p:nvSpPr>
        <p:spPr>
          <a:xfrm>
            <a:off x="457200" y="116632"/>
            <a:ext cx="8229600" cy="1301006"/>
          </a:xfrm>
        </p:spPr>
        <p:txBody>
          <a:bodyPr>
            <a:noAutofit/>
          </a:bodyPr>
          <a:lstStyle/>
          <a:p>
            <a:pPr algn="ctr">
              <a:defRPr/>
            </a:pP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V </a:t>
            </a:r>
            <a:b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«СОСТОЯНИЕ РАСЧЕТОВ НА 1 ЯНВАРЯ ГОДА,</a:t>
            </a:r>
            <a:b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СЛЕДУЮЩЕГО ЗА ОТЧЕТНЫМ»</a:t>
            </a:r>
            <a:b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(нюансы)</a:t>
            </a:r>
            <a:endParaRPr lang="ru-RU"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33139" y="0"/>
            <a:ext cx="9036050" cy="823913"/>
          </a:xfrm>
        </p:spPr>
        <p:txBody>
          <a:bodyPr/>
          <a:lstStyle/>
          <a:p>
            <a:pPr algn="ctr" eaLnBrk="1" fontAlgn="auto" hangingPunct="1">
              <a:spcAft>
                <a:spcPts val="0"/>
              </a:spcAft>
              <a:defRPr/>
            </a:pP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p>
        </p:txBody>
      </p:sp>
      <p:graphicFrame>
        <p:nvGraphicFramePr>
          <p:cNvPr id="3" name="Таблица 2"/>
          <p:cNvGraphicFramePr>
            <a:graphicFrameLocks noGrp="1"/>
          </p:cNvGraphicFramePr>
          <p:nvPr>
            <p:extLst>
              <p:ext uri="{D42A27DB-BD31-4B8C-83A1-F6EECF244321}">
                <p14:modId xmlns:p14="http://schemas.microsoft.com/office/powerpoint/2010/main" val="2802835396"/>
              </p:ext>
            </p:extLst>
          </p:nvPr>
        </p:nvGraphicFramePr>
        <p:xfrm>
          <a:off x="50800" y="981075"/>
          <a:ext cx="8964612" cy="2668588"/>
        </p:xfrm>
        <a:graphic>
          <a:graphicData uri="http://schemas.openxmlformats.org/drawingml/2006/table">
            <a:tbl>
              <a:tblPr/>
              <a:tblGrid>
                <a:gridCol w="3665323"/>
                <a:gridCol w="417192"/>
                <a:gridCol w="1225646"/>
                <a:gridCol w="1633962"/>
                <a:gridCol w="2022489"/>
              </a:tblGrid>
              <a:tr h="1366070">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вида экономической деятельности</a:t>
                      </a: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 строки</a:t>
                      </a: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вида экономической деятельности по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ОКРБ 005-2011</a:t>
                      </a: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Объем производства продукции (работ, услуг)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за вычетом налогов и сборов, исчисляемых из выручки, за отчетный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год</a:t>
                      </a:r>
                      <a:endPar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endParaRP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ts val="1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Стоимость переработанного (использованного) материала заказчика, </a:t>
                      </a:r>
                      <a:b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за отчетный </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год</a:t>
                      </a:r>
                      <a:endParaRPr kumimoji="0" lang="ru-RU" altLang="ru-RU" sz="1200" b="0" i="0" u="none" strike="noStrike" cap="none" normalizeH="0" baseline="30000" dirty="0" smtClean="0">
                        <a:ln>
                          <a:noFill/>
                        </a:ln>
                        <a:solidFill>
                          <a:srgbClr val="000000"/>
                        </a:solidFill>
                        <a:effectLst/>
                        <a:latin typeface="Times New Roman" pitchFamily="18" charset="0"/>
                        <a:cs typeface="Times New Roman" pitchFamily="18" charset="0"/>
                      </a:endParaRP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86074">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72148">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Всего по организации (сумма строк 201)……………………………………………….</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200</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ru-RU" sz="12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tabLst>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2636838" algn="ctr"/>
                          <a:tab pos="5273675" algn="r"/>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72148">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 том числе по видам экономической деятельности:</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201</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100"/>
                        </a:spcAft>
                        <a:buClrTx/>
                        <a:buSzTx/>
                        <a:buFontTx/>
                        <a:buNone/>
                        <a:tabLst/>
                      </a:pPr>
                      <a:r>
                        <a:rPr kumimoji="0" lang="en-US" altLang="ru-RU" sz="12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X</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1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X</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86074">
                <a:tc>
                  <a:txBody>
                    <a:bodyPr/>
                    <a:lstStyle>
                      <a:lvl1pPr>
                        <a:spcBef>
                          <a:spcPts val="700"/>
                        </a:spcBef>
                        <a:buClr>
                          <a:schemeClr val="accent2"/>
                        </a:buClr>
                        <a:buSzPct val="60000"/>
                        <a:buFont typeface="Wingdings" pitchFamily="2" charset="2"/>
                        <a:tabLst>
                          <a:tab pos="449263" algn="l"/>
                          <a:tab pos="2636838" algn="ctr"/>
                          <a:tab pos="5273675" algn="r"/>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449263" algn="l"/>
                          <a:tab pos="2636838" algn="ctr"/>
                          <a:tab pos="5273675" algn="r"/>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449263" algn="l"/>
                          <a:tab pos="2636838" algn="ctr"/>
                          <a:tab pos="5273675" algn="r"/>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449263" algn="l"/>
                          <a:tab pos="2636838" algn="ctr"/>
                          <a:tab pos="5273675" algn="r"/>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449263" algn="l"/>
                          <a:tab pos="2636838" algn="ctr"/>
                          <a:tab pos="5273675" algn="r"/>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49263" algn="l"/>
                          <a:tab pos="2636838" algn="ctr"/>
                          <a:tab pos="5273675" algn="r"/>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201</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86074">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201</a:t>
                      </a:r>
                    </a:p>
                  </a:txBody>
                  <a:tcPr marL="58351" marR="583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351" marR="583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61487" name="Rectangle 1"/>
          <p:cNvSpPr>
            <a:spLocks noChangeArrowheads="1"/>
          </p:cNvSpPr>
          <p:nvPr/>
        </p:nvSpPr>
        <p:spPr bwMode="auto">
          <a:xfrm>
            <a:off x="612775" y="1619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r>
              <a:rPr lang="ru-RU" altLang="ru-RU" sz="1800">
                <a:latin typeface="Arial" charset="0"/>
              </a:rPr>
              <a:t/>
            </a:r>
            <a:br>
              <a:rPr lang="ru-RU" altLang="ru-RU" sz="1800">
                <a:latin typeface="Arial" charset="0"/>
              </a:rPr>
            </a:br>
            <a:endParaRPr lang="ru-RU" altLang="ru-RU" sz="1800">
              <a:latin typeface="Arial" charset="0"/>
            </a:endParaRPr>
          </a:p>
        </p:txBody>
      </p:sp>
      <p:sp>
        <p:nvSpPr>
          <p:cNvPr id="60464" name="Прямоугольник 6"/>
          <p:cNvSpPr>
            <a:spLocks noChangeArrowheads="1"/>
          </p:cNvSpPr>
          <p:nvPr/>
        </p:nvSpPr>
        <p:spPr bwMode="auto">
          <a:xfrm>
            <a:off x="173038" y="3716338"/>
            <a:ext cx="8720137"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1950"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just">
              <a:spcBef>
                <a:spcPts val="1200"/>
              </a:spcBef>
              <a:buClr>
                <a:schemeClr val="accent2"/>
              </a:buClr>
              <a:buSzPct val="60000"/>
              <a:buFont typeface="Wingdings" pitchFamily="2" charset="2"/>
              <a:buChar char=""/>
              <a:defRPr/>
            </a:pPr>
            <a:r>
              <a:rPr lang="ru-RU" altLang="ru-RU" sz="1800" dirty="0" smtClean="0">
                <a:solidFill>
                  <a:srgbClr val="0D0D0D"/>
                </a:solidFill>
                <a:latin typeface="+mn-lt"/>
                <a:cs typeface="Tahoma" pitchFamily="34" charset="0"/>
              </a:rPr>
              <a:t>       раздел заполняется в соответствии </a:t>
            </a:r>
            <a:r>
              <a:rPr lang="ru-RU" altLang="ru-RU" sz="1800" dirty="0" smtClean="0">
                <a:latin typeface="+mn-lt"/>
                <a:cs typeface="Tahoma" pitchFamily="34" charset="0"/>
              </a:rPr>
              <a:t>с общегосударственным классификатором</a:t>
            </a:r>
            <a:r>
              <a:rPr lang="ru-RU" altLang="ru-RU" sz="1800" b="1" dirty="0" smtClean="0">
                <a:solidFill>
                  <a:srgbClr val="CC6600"/>
                </a:solidFill>
                <a:latin typeface="+mn-lt"/>
                <a:cs typeface="Tahoma" pitchFamily="34" charset="0"/>
              </a:rPr>
              <a:t> </a:t>
            </a:r>
            <a:r>
              <a:rPr lang="ru-RU" altLang="ru-RU" sz="1800" b="1" dirty="0" smtClean="0">
                <a:solidFill>
                  <a:srgbClr val="C00000"/>
                </a:solidFill>
                <a:latin typeface="+mn-lt"/>
                <a:cs typeface="Tahoma" pitchFamily="34" charset="0"/>
              </a:rPr>
              <a:t>ОКРБ 005-2011 «Виды экономической деятельности</a:t>
            </a:r>
            <a:r>
              <a:rPr lang="ru-RU" altLang="ru-RU" sz="1800" b="1" dirty="0" smtClean="0">
                <a:solidFill>
                  <a:srgbClr val="C00000"/>
                </a:solidFill>
                <a:latin typeface="+mn-lt"/>
                <a:cs typeface="Tahoma" pitchFamily="34" charset="0"/>
              </a:rPr>
              <a:t>»; </a:t>
            </a:r>
            <a:endParaRPr lang="ru-RU" altLang="ru-RU" sz="1800" b="1" dirty="0" smtClean="0">
              <a:solidFill>
                <a:srgbClr val="C00000"/>
              </a:solidFill>
              <a:latin typeface="+mn-lt"/>
              <a:cs typeface="Tahoma" pitchFamily="34" charset="0"/>
            </a:endParaRPr>
          </a:p>
          <a:p>
            <a:pPr algn="just">
              <a:spcBef>
                <a:spcPts val="1200"/>
              </a:spcBef>
              <a:buClr>
                <a:schemeClr val="accent2"/>
              </a:buClr>
              <a:buSzPct val="60000"/>
              <a:buFont typeface="Wingdings" pitchFamily="2" charset="2"/>
              <a:buChar char=""/>
              <a:defRPr/>
            </a:pPr>
            <a:r>
              <a:rPr lang="ru-RU" altLang="ru-RU" sz="1800" dirty="0" smtClean="0">
                <a:latin typeface="+mn-lt"/>
                <a:cs typeface="Tahoma" pitchFamily="34" charset="0"/>
              </a:rPr>
              <a:t>данные отражаются в </a:t>
            </a:r>
            <a:r>
              <a:rPr lang="ru-RU" altLang="ru-RU" sz="1800" b="1" dirty="0" smtClean="0">
                <a:solidFill>
                  <a:srgbClr val="C00000"/>
                </a:solidFill>
                <a:latin typeface="+mn-lt"/>
                <a:cs typeface="Tahoma" pitchFamily="34" charset="0"/>
              </a:rPr>
              <a:t>целом по юридическому лицу</a:t>
            </a:r>
            <a:r>
              <a:rPr lang="ru-RU" altLang="ru-RU" sz="1800" dirty="0" smtClean="0">
                <a:latin typeface="+mn-lt"/>
                <a:cs typeface="Tahoma" pitchFamily="34" charset="0"/>
              </a:rPr>
              <a:t>, включая структурные подразделения, по осуществляемым видам экономической </a:t>
            </a:r>
            <a:r>
              <a:rPr lang="ru-RU" altLang="ru-RU" sz="1800" dirty="0" smtClean="0">
                <a:latin typeface="+mn-lt"/>
                <a:cs typeface="Tahoma" pitchFamily="34" charset="0"/>
              </a:rPr>
              <a:t>деятельности;</a:t>
            </a:r>
            <a:endParaRPr lang="ru-RU" altLang="ru-RU" sz="1800" b="1" dirty="0" smtClean="0">
              <a:solidFill>
                <a:srgbClr val="CC6600"/>
              </a:solidFill>
              <a:latin typeface="+mn-lt"/>
              <a:cs typeface="Tahoma" pitchFamily="34" charset="0"/>
            </a:endParaRPr>
          </a:p>
          <a:p>
            <a:pPr>
              <a:spcBef>
                <a:spcPts val="1200"/>
              </a:spcBef>
              <a:buClr>
                <a:schemeClr val="accent2"/>
              </a:buClr>
              <a:buSzPct val="60000"/>
              <a:buFont typeface="Wingdings" pitchFamily="2" charset="2"/>
              <a:buChar char=""/>
              <a:defRPr/>
            </a:pPr>
            <a:r>
              <a:rPr lang="ru-RU" altLang="ru-RU" sz="1800" b="1" dirty="0" smtClean="0">
                <a:solidFill>
                  <a:srgbClr val="C00000"/>
                </a:solidFill>
                <a:latin typeface="+mn-lt"/>
                <a:cs typeface="Tahoma" pitchFamily="34" charset="0"/>
              </a:rPr>
              <a:t>единица измерения:</a:t>
            </a:r>
          </a:p>
          <a:p>
            <a:pPr>
              <a:spcBef>
                <a:spcPct val="0"/>
              </a:spcBef>
              <a:buClr>
                <a:schemeClr val="accent2"/>
              </a:buClr>
              <a:buSzPct val="60000"/>
              <a:buFont typeface="Wingdings" pitchFamily="2" charset="2"/>
              <a:buNone/>
              <a:defRPr/>
            </a:pPr>
            <a:r>
              <a:rPr lang="ru-RU" altLang="ru-RU" sz="1800" dirty="0" smtClean="0">
                <a:latin typeface="+mn-lt"/>
                <a:cs typeface="Tahoma" pitchFamily="34" charset="0"/>
              </a:rPr>
              <a:t>данные</a:t>
            </a:r>
            <a:r>
              <a:rPr lang="ru-RU" altLang="ru-RU" sz="1800" b="1" dirty="0" smtClean="0">
                <a:solidFill>
                  <a:srgbClr val="CC6600"/>
                </a:solidFill>
                <a:latin typeface="+mn-lt"/>
                <a:cs typeface="Tahoma" pitchFamily="34" charset="0"/>
              </a:rPr>
              <a:t> </a:t>
            </a:r>
            <a:r>
              <a:rPr lang="ru-RU" altLang="ru-RU" sz="1800" dirty="0" smtClean="0">
                <a:latin typeface="+mn-lt"/>
                <a:cs typeface="Tahoma" pitchFamily="34" charset="0"/>
              </a:rPr>
              <a:t>заполняются </a:t>
            </a:r>
            <a:r>
              <a:rPr lang="ru-RU" altLang="ru-RU" sz="1800" b="1" dirty="0" smtClean="0">
                <a:latin typeface="+mn-lt"/>
                <a:cs typeface="Tahoma" pitchFamily="34" charset="0"/>
              </a:rPr>
              <a:t>в тысячах рублей в целых числах</a:t>
            </a:r>
            <a:r>
              <a:rPr lang="en-US" altLang="ru-RU" sz="1800" b="1" dirty="0" smtClean="0">
                <a:latin typeface="+mn-lt"/>
                <a:cs typeface="Tahoma" pitchFamily="34" charset="0"/>
              </a:rPr>
              <a:t>.</a:t>
            </a:r>
            <a:endParaRPr lang="ru-RU" altLang="ru-RU" sz="1800" dirty="0" smtClean="0">
              <a:latin typeface="+mn-lt"/>
              <a:cs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Объект 1"/>
          <p:cNvSpPr>
            <a:spLocks noGrp="1"/>
          </p:cNvSpPr>
          <p:nvPr>
            <p:ph idx="1"/>
          </p:nvPr>
        </p:nvSpPr>
        <p:spPr/>
        <p:txBody>
          <a:bodyPr/>
          <a:lstStyle/>
          <a:p>
            <a:pPr algn="just">
              <a:spcBef>
                <a:spcPts val="2400"/>
              </a:spcBef>
            </a:pPr>
            <a:r>
              <a:rPr lang="ru-RU" altLang="ru-RU" sz="1600" b="1" dirty="0" smtClean="0">
                <a:solidFill>
                  <a:srgbClr val="C00000"/>
                </a:solidFill>
                <a:cs typeface="Tahoma" pitchFamily="34" charset="0"/>
              </a:rPr>
              <a:t>по строке 201 в графе 1 </a:t>
            </a:r>
            <a:r>
              <a:rPr lang="ru-RU" altLang="ru-RU" sz="1600" dirty="0" smtClean="0">
                <a:cs typeface="Tahoma" pitchFamily="34" charset="0"/>
              </a:rPr>
              <a:t>отражаются данные по видам экономической деятельности, направленным на производство продукции (работ, услуг), предназначенной </a:t>
            </a:r>
            <a:r>
              <a:rPr lang="ru-RU" altLang="ru-RU" sz="1600" b="1" dirty="0" smtClean="0">
                <a:cs typeface="Tahoma" pitchFamily="34" charset="0"/>
              </a:rPr>
              <a:t>для реализации </a:t>
            </a:r>
            <a:r>
              <a:rPr lang="ru-RU" altLang="ru-RU" sz="1600" dirty="0" smtClean="0">
                <a:cs typeface="Tahoma" pitchFamily="34" charset="0"/>
              </a:rPr>
              <a:t>другим юридическим или физическим лицам (</a:t>
            </a:r>
            <a:r>
              <a:rPr lang="ru-RU" altLang="ru-RU" sz="1600" i="1" dirty="0" smtClean="0">
                <a:cs typeface="Tahoma" pitchFamily="34" charset="0"/>
              </a:rPr>
              <a:t>индивидуальным предпринимателям и населению</a:t>
            </a:r>
            <a:r>
              <a:rPr lang="ru-RU" altLang="ru-RU" sz="1600" dirty="0" smtClean="0">
                <a:cs typeface="Tahoma" pitchFamily="34" charset="0"/>
              </a:rPr>
              <a:t>), в том числе </a:t>
            </a:r>
            <a:r>
              <a:rPr lang="ru-RU" altLang="ru-RU" sz="1600" b="1" dirty="0" smtClean="0">
                <a:cs typeface="Tahoma" pitchFamily="34" charset="0"/>
              </a:rPr>
              <a:t>выданной своим работникам в счет заработной платы</a:t>
            </a:r>
            <a:r>
              <a:rPr lang="ru-RU" altLang="ru-RU" sz="1600" dirty="0" smtClean="0">
                <a:cs typeface="Tahoma" pitchFamily="34" charset="0"/>
              </a:rPr>
              <a:t>, а также </a:t>
            </a:r>
            <a:r>
              <a:rPr lang="ru-RU" altLang="ru-RU" sz="1600" b="1" dirty="0" smtClean="0">
                <a:cs typeface="Tahoma" pitchFamily="34" charset="0"/>
              </a:rPr>
              <a:t>зачисленной в состав собственных основных средств </a:t>
            </a:r>
            <a:r>
              <a:rPr lang="ru-RU" altLang="ru-RU" sz="1600" i="1" dirty="0" smtClean="0">
                <a:cs typeface="Tahoma" pitchFamily="34" charset="0"/>
              </a:rPr>
              <a:t>(если не указано иное по отдельным видам экономической деятельности</a:t>
            </a:r>
            <a:r>
              <a:rPr lang="ru-RU" altLang="ru-RU" sz="1600" i="1" dirty="0" smtClean="0">
                <a:cs typeface="Tahoma" pitchFamily="34" charset="0"/>
              </a:rPr>
              <a:t>);</a:t>
            </a:r>
            <a:endParaRPr lang="ru-RU" altLang="ru-RU" sz="1600" i="1" dirty="0" smtClean="0">
              <a:cs typeface="Tahoma" pitchFamily="34" charset="0"/>
            </a:endParaRPr>
          </a:p>
          <a:p>
            <a:pPr algn="just">
              <a:spcBef>
                <a:spcPts val="1200"/>
              </a:spcBef>
            </a:pPr>
            <a:r>
              <a:rPr lang="ru-RU" altLang="ru-RU" sz="1600" dirty="0" smtClean="0">
                <a:cs typeface="Tahoma" pitchFamily="34" charset="0"/>
              </a:rPr>
              <a:t>данные </a:t>
            </a:r>
            <a:r>
              <a:rPr lang="ru-RU" altLang="ru-RU" sz="1600" b="1" dirty="0" smtClean="0">
                <a:solidFill>
                  <a:srgbClr val="C00000"/>
                </a:solidFill>
                <a:cs typeface="Tahoma" pitchFamily="34" charset="0"/>
              </a:rPr>
              <a:t>по строке 200 в графах 1 и 2 </a:t>
            </a:r>
            <a:r>
              <a:rPr lang="ru-RU" altLang="ru-RU" sz="1600" dirty="0" smtClean="0">
                <a:cs typeface="Tahoma" pitchFamily="34" charset="0"/>
              </a:rPr>
              <a:t>должны быть равны </a:t>
            </a:r>
            <a:r>
              <a:rPr lang="ru-RU" altLang="ru-RU" sz="1600" b="1" dirty="0" smtClean="0">
                <a:cs typeface="Tahoma" pitchFamily="34" charset="0"/>
              </a:rPr>
              <a:t>сумме</a:t>
            </a:r>
            <a:r>
              <a:rPr lang="ru-RU" altLang="ru-RU" sz="1600" dirty="0" smtClean="0">
                <a:cs typeface="Tahoma" pitchFamily="34" charset="0"/>
              </a:rPr>
              <a:t> данных, отражаемых по свободным </a:t>
            </a:r>
            <a:r>
              <a:rPr lang="ru-RU" altLang="ru-RU" sz="1600" b="1" dirty="0" smtClean="0">
                <a:cs typeface="Tahoma" pitchFamily="34" charset="0"/>
              </a:rPr>
              <a:t>строкам 201</a:t>
            </a:r>
            <a:r>
              <a:rPr lang="ru-RU" altLang="ru-RU" sz="1600" b="1" dirty="0" smtClean="0">
                <a:solidFill>
                  <a:srgbClr val="CC6600"/>
                </a:solidFill>
                <a:cs typeface="Tahoma" pitchFamily="34" charset="0"/>
              </a:rPr>
              <a:t> </a:t>
            </a:r>
            <a:r>
              <a:rPr lang="ru-RU" altLang="ru-RU" sz="1600" dirty="0" smtClean="0">
                <a:cs typeface="Tahoma" pitchFamily="34" charset="0"/>
              </a:rPr>
              <a:t>в соответствующих графах</a:t>
            </a:r>
            <a:r>
              <a:rPr lang="en-US" altLang="ru-RU" sz="1600" dirty="0" smtClean="0">
                <a:cs typeface="Tahoma" pitchFamily="34" charset="0"/>
              </a:rPr>
              <a:t>.</a:t>
            </a:r>
          </a:p>
          <a:p>
            <a:pPr algn="just">
              <a:spcBef>
                <a:spcPts val="600"/>
              </a:spcBef>
              <a:buFont typeface="Wingdings 3" pitchFamily="18" charset="2"/>
              <a:buNone/>
            </a:pPr>
            <a:endParaRPr lang="ru-RU" altLang="ru-RU" sz="1600" dirty="0" smtClean="0">
              <a:cs typeface="Tahoma" pitchFamily="34" charset="0"/>
            </a:endParaRPr>
          </a:p>
          <a:p>
            <a:pPr algn="just">
              <a:spcBef>
                <a:spcPts val="600"/>
              </a:spcBef>
              <a:buFont typeface="Wingdings 3" pitchFamily="18" charset="2"/>
              <a:buNone/>
            </a:pPr>
            <a:r>
              <a:rPr lang="ru-RU" altLang="ru-RU" sz="1600" dirty="0" smtClean="0">
                <a:cs typeface="Tahoma" pitchFamily="34" charset="0"/>
              </a:rPr>
              <a:t>	При заполнении раздела приоритет отдается отражению данных </a:t>
            </a:r>
            <a:br>
              <a:rPr lang="ru-RU" altLang="ru-RU" sz="1600" dirty="0" smtClean="0">
                <a:cs typeface="Tahoma" pitchFamily="34" charset="0"/>
              </a:rPr>
            </a:br>
            <a:r>
              <a:rPr lang="ru-RU" altLang="ru-RU" sz="1600" dirty="0" smtClean="0">
                <a:cs typeface="Tahoma" pitchFamily="34" charset="0"/>
              </a:rPr>
              <a:t>по строкам 201. Строка 200 служит для целей программного арифметического контроля заполнения данного раздела. </a:t>
            </a:r>
          </a:p>
          <a:p>
            <a:endParaRPr lang="ru-RU" altLang="ru-RU" dirty="0" smtClean="0"/>
          </a:p>
        </p:txBody>
      </p:sp>
      <p:sp>
        <p:nvSpPr>
          <p:cNvPr id="3" name="Заголовок 2"/>
          <p:cNvSpPr>
            <a:spLocks noGrp="1"/>
          </p:cNvSpPr>
          <p:nvPr>
            <p:ph type="title"/>
          </p:nvPr>
        </p:nvSpPr>
        <p:spPr>
          <a:xfrm>
            <a:off x="467544" y="116632"/>
            <a:ext cx="8229600" cy="1143000"/>
          </a:xfrm>
        </p:spPr>
        <p:txBody>
          <a:bodyPr/>
          <a:lstStyle/>
          <a:p>
            <a:pPr algn="ctr">
              <a:defRPr/>
            </a:pP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(нюансы)</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5813" y="1500188"/>
            <a:ext cx="7715250" cy="4929187"/>
          </a:xfrm>
        </p:spPr>
        <p:txBody>
          <a:bodyPr>
            <a:noAutofit/>
          </a:bodyPr>
          <a:lstStyle/>
          <a:p>
            <a:pPr marL="109728" indent="0" eaLnBrk="1" fontAlgn="auto" hangingPunct="1">
              <a:spcAft>
                <a:spcPts val="0"/>
              </a:spcAft>
              <a:buFont typeface="Wingdings" pitchFamily="2" charset="2"/>
              <a:buNone/>
              <a:defRPr/>
            </a:pPr>
            <a:r>
              <a:rPr lang="ru-RU" sz="1800" b="1" dirty="0" smtClean="0">
                <a:solidFill>
                  <a:srgbClr val="C00000"/>
                </a:solidFill>
                <a:latin typeface="Tahoma" pitchFamily="34" charset="0"/>
                <a:cs typeface="Tahoma" pitchFamily="34" charset="0"/>
              </a:rPr>
              <a:t>Форму 1-мп представляют:</a:t>
            </a:r>
          </a:p>
          <a:p>
            <a:pPr marL="365760" indent="-256032" algn="just" eaLnBrk="1" fontAlgn="auto" hangingPunct="1">
              <a:spcBef>
                <a:spcPts val="1200"/>
              </a:spcBef>
              <a:spcAft>
                <a:spcPts val="0"/>
              </a:spcAft>
              <a:buFont typeface="Wingdings 3"/>
              <a:buChar char=""/>
              <a:defRPr/>
            </a:pPr>
            <a:r>
              <a:rPr lang="ru-RU" sz="1800" dirty="0" smtClean="0">
                <a:latin typeface="Tahoma" pitchFamily="34" charset="0"/>
                <a:cs typeface="Tahoma" pitchFamily="34" charset="0"/>
              </a:rPr>
              <a:t>юридические лица – коммерческие организации со средней численностью работников за календарный год, </a:t>
            </a:r>
            <a:r>
              <a:rPr lang="ru-RU" sz="1800" b="1" dirty="0" smtClean="0">
                <a:latin typeface="Tahoma" pitchFamily="34" charset="0"/>
                <a:cs typeface="Tahoma" pitchFamily="34" charset="0"/>
              </a:rPr>
              <a:t>предшествующий отчетному</a:t>
            </a:r>
            <a:r>
              <a:rPr lang="ru-RU" sz="1800" dirty="0" smtClean="0">
                <a:latin typeface="Tahoma" pitchFamily="34" charset="0"/>
                <a:cs typeface="Tahoma" pitchFamily="34" charset="0"/>
              </a:rPr>
              <a:t>, от 16 до 100 человек включительно.</a:t>
            </a:r>
          </a:p>
          <a:p>
            <a:pPr marL="109728" indent="0" algn="just" eaLnBrk="1" fontAlgn="auto" hangingPunct="1">
              <a:spcAft>
                <a:spcPts val="0"/>
              </a:spcAft>
              <a:buFont typeface="Wingdings" pitchFamily="2" charset="2"/>
              <a:buNone/>
              <a:defRPr/>
            </a:pPr>
            <a:endParaRPr lang="ru-RU" sz="1800" b="1" dirty="0" smtClean="0">
              <a:latin typeface="Tahoma" pitchFamily="34" charset="0"/>
              <a:cs typeface="Tahoma" pitchFamily="34" charset="0"/>
            </a:endParaRPr>
          </a:p>
          <a:p>
            <a:pPr marL="109728" indent="0" algn="just" eaLnBrk="1" fontAlgn="auto" hangingPunct="1">
              <a:spcAft>
                <a:spcPts val="0"/>
              </a:spcAft>
              <a:buFont typeface="Wingdings" pitchFamily="2" charset="2"/>
              <a:buNone/>
              <a:defRPr/>
            </a:pPr>
            <a:r>
              <a:rPr lang="ru-RU" sz="1800" b="1" dirty="0" smtClean="0">
                <a:latin typeface="Tahoma" pitchFamily="34" charset="0"/>
                <a:cs typeface="Tahoma" pitchFamily="34" charset="0"/>
              </a:rPr>
              <a:t>Форму 1-мп не представляют: </a:t>
            </a:r>
          </a:p>
          <a:p>
            <a:pPr marL="365760" indent="-256032" algn="just" eaLnBrk="1" fontAlgn="auto" hangingPunct="1">
              <a:spcBef>
                <a:spcPts val="1200"/>
              </a:spcBef>
              <a:spcAft>
                <a:spcPts val="0"/>
              </a:spcAft>
              <a:buFont typeface="Wingdings 3"/>
              <a:buChar char=""/>
              <a:defRPr/>
            </a:pPr>
            <a:r>
              <a:rPr lang="ru-RU" sz="1800" dirty="0" smtClean="0">
                <a:latin typeface="Tahoma" pitchFamily="34" charset="0"/>
                <a:cs typeface="Tahoma" pitchFamily="34" charset="0"/>
              </a:rPr>
              <a:t>банки, небанковские кредитно-финансовые организации;</a:t>
            </a:r>
          </a:p>
          <a:p>
            <a:pPr marL="365760" indent="-256032" algn="just" eaLnBrk="1" fontAlgn="auto" hangingPunct="1">
              <a:spcBef>
                <a:spcPts val="1200"/>
              </a:spcBef>
              <a:spcAft>
                <a:spcPts val="0"/>
              </a:spcAft>
              <a:buFont typeface="Wingdings 3"/>
              <a:buChar char=""/>
              <a:defRPr/>
            </a:pPr>
            <a:r>
              <a:rPr lang="ru-RU" sz="1800" dirty="0" smtClean="0">
                <a:latin typeface="Tahoma" pitchFamily="34" charset="0"/>
                <a:cs typeface="Tahoma" pitchFamily="34" charset="0"/>
              </a:rPr>
              <a:t>крестьянские (фермерские) хозяйства;</a:t>
            </a:r>
          </a:p>
          <a:p>
            <a:pPr marL="365760" indent="-256032" algn="just" eaLnBrk="1" fontAlgn="auto" hangingPunct="1">
              <a:spcBef>
                <a:spcPts val="1200"/>
              </a:spcBef>
              <a:spcAft>
                <a:spcPts val="0"/>
              </a:spcAft>
              <a:buFont typeface="Wingdings 3"/>
              <a:buChar char=""/>
              <a:defRPr/>
            </a:pPr>
            <a:r>
              <a:rPr lang="ru-RU" sz="1800" dirty="0" smtClean="0">
                <a:latin typeface="Tahoma" pitchFamily="34" charset="0"/>
                <a:cs typeface="Tahoma" pitchFamily="34" charset="0"/>
              </a:rPr>
              <a:t>малые организации, подчиненные (входящие в состав) государственным органам (организациям), а также малые организации, акции (доли в уставных фондах) которых находятся в государственной собственности и переданы в управление государственным органам (организациям). </a:t>
            </a:r>
            <a:endParaRPr lang="ru-RU" sz="1800" dirty="0">
              <a:latin typeface="Tahoma" pitchFamily="34" charset="0"/>
              <a:cs typeface="Tahoma" pitchFamily="34" charset="0"/>
            </a:endParaRPr>
          </a:p>
        </p:txBody>
      </p:sp>
      <p:sp>
        <p:nvSpPr>
          <p:cNvPr id="10242" name="Заголовок 1"/>
          <p:cNvSpPr>
            <a:spLocks noGrp="1"/>
          </p:cNvSpPr>
          <p:nvPr>
            <p:ph type="title"/>
          </p:nvPr>
        </p:nvSpPr>
        <p:spPr>
          <a:xfrm>
            <a:off x="323850" y="404813"/>
            <a:ext cx="8229600" cy="714375"/>
          </a:xfrm>
        </p:spPr>
        <p:txBody>
          <a:bodyPr>
            <a:normAutofit fontScale="90000"/>
          </a:bodyPr>
          <a:lstStyle/>
          <a:p>
            <a:pPr algn="ctr" eaLnBrk="1" fontAlgn="auto" hangingPunct="1">
              <a:spcAft>
                <a:spcPts val="0"/>
              </a:spcAft>
              <a:defRPr/>
            </a:pPr>
            <a:r>
              <a:rPr lang="ru-RU" altLang="ru-RU" dirty="0" smtClean="0">
                <a:latin typeface="Tahoma" pitchFamily="34" charset="0"/>
                <a:cs typeface="Tahoma" pitchFamily="34" charset="0"/>
              </a:rPr>
              <a:t>Круг респондентов</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Объект 1"/>
          <p:cNvSpPr>
            <a:spLocks noGrp="1"/>
          </p:cNvSpPr>
          <p:nvPr>
            <p:ph idx="1"/>
          </p:nvPr>
        </p:nvSpPr>
        <p:spPr/>
        <p:txBody>
          <a:bodyPr/>
          <a:lstStyle/>
          <a:p>
            <a:pPr algn="just">
              <a:spcBef>
                <a:spcPct val="0"/>
              </a:spcBef>
              <a:spcAft>
                <a:spcPts val="600"/>
              </a:spcAft>
              <a:buFont typeface="Wingdings 3" pitchFamily="18" charset="2"/>
              <a:buNone/>
            </a:pPr>
            <a:r>
              <a:rPr lang="ru-RU" altLang="ru-RU" sz="1800" b="1" smtClean="0">
                <a:solidFill>
                  <a:srgbClr val="C00000"/>
                </a:solidFill>
                <a:cs typeface="Tahoma" pitchFamily="34" charset="0"/>
              </a:rPr>
              <a:t>В графе 1 </a:t>
            </a:r>
            <a:r>
              <a:rPr lang="ru-RU" altLang="ru-RU" sz="1800" smtClean="0">
                <a:cs typeface="Tahoma" pitchFamily="34" charset="0"/>
              </a:rPr>
              <a:t>отражается:</a:t>
            </a:r>
          </a:p>
          <a:p>
            <a:pPr algn="just">
              <a:spcBef>
                <a:spcPct val="0"/>
              </a:spcBef>
              <a:spcAft>
                <a:spcPts val="1200"/>
              </a:spcAft>
            </a:pPr>
            <a:r>
              <a:rPr lang="ru-RU" altLang="ru-RU" sz="1800" smtClean="0">
                <a:solidFill>
                  <a:srgbClr val="C00000"/>
                </a:solidFill>
                <a:cs typeface="Tahoma" pitchFamily="34" charset="0"/>
              </a:rPr>
              <a:t>стоимость всей произведенной продукции, выполненных работ, оказанных услуг </a:t>
            </a:r>
            <a:r>
              <a:rPr lang="ru-RU" altLang="ru-RU" sz="1800" smtClean="0">
                <a:cs typeface="Tahoma" pitchFamily="34" charset="0"/>
              </a:rPr>
              <a:t>за отчетный год силами персонала организации за счет всех источников финансирования в отпускных ценах </a:t>
            </a:r>
            <a:br>
              <a:rPr lang="ru-RU" altLang="ru-RU" sz="1800" smtClean="0">
                <a:cs typeface="Tahoma" pitchFamily="34" charset="0"/>
              </a:rPr>
            </a:br>
            <a:r>
              <a:rPr lang="ru-RU" altLang="ru-RU" sz="1800" b="1" smtClean="0">
                <a:cs typeface="Tahoma" pitchFamily="34" charset="0"/>
              </a:rPr>
              <a:t>за вычетом налогов и сборов, исчисляемых из выручки;</a:t>
            </a:r>
          </a:p>
          <a:p>
            <a:pPr algn="just">
              <a:spcBef>
                <a:spcPct val="0"/>
              </a:spcBef>
              <a:spcAft>
                <a:spcPts val="1200"/>
              </a:spcAft>
            </a:pPr>
            <a:r>
              <a:rPr lang="ru-RU" altLang="ru-RU" sz="1800" smtClean="0">
                <a:cs typeface="Tahoma" pitchFamily="34" charset="0"/>
              </a:rPr>
              <a:t>сумма средств, полученных из бюджета в связи </a:t>
            </a:r>
            <a:br>
              <a:rPr lang="ru-RU" altLang="ru-RU" sz="1800" smtClean="0">
                <a:cs typeface="Tahoma" pitchFamily="34" charset="0"/>
              </a:rPr>
            </a:br>
            <a:r>
              <a:rPr lang="ru-RU" altLang="ru-RU" sz="1800" smtClean="0">
                <a:cs typeface="Tahoma" pitchFamily="34" charset="0"/>
              </a:rPr>
              <a:t>с государственным регулированием цен и тарифов, на покрытие убытков, на возмещение затрат на производство. </a:t>
            </a:r>
          </a:p>
          <a:p>
            <a:pPr algn="just">
              <a:spcBef>
                <a:spcPts val="1200"/>
              </a:spcBef>
              <a:buFont typeface="Wingdings 3" pitchFamily="18" charset="2"/>
              <a:buNone/>
            </a:pPr>
            <a:r>
              <a:rPr lang="ru-RU" altLang="ru-RU" sz="1800" smtClean="0">
                <a:cs typeface="Tahoma" pitchFamily="34" charset="0"/>
              </a:rPr>
              <a:t>	Организация, </a:t>
            </a:r>
            <a:r>
              <a:rPr lang="ru-RU" altLang="ru-RU" sz="1800" smtClean="0">
                <a:solidFill>
                  <a:srgbClr val="C00000"/>
                </a:solidFill>
                <a:cs typeface="Tahoma" pitchFamily="34" charset="0"/>
              </a:rPr>
              <a:t>осуществляющая расчеты в иностранной валюте, </a:t>
            </a:r>
            <a:r>
              <a:rPr lang="ru-RU" altLang="ru-RU" sz="1800" smtClean="0">
                <a:cs typeface="Tahoma" pitchFamily="34" charset="0"/>
              </a:rPr>
              <a:t>отражает данные в графе 1 по ценам, пересчитанным </a:t>
            </a:r>
            <a:br>
              <a:rPr lang="ru-RU" altLang="ru-RU" sz="1800" smtClean="0">
                <a:cs typeface="Tahoma" pitchFamily="34" charset="0"/>
              </a:rPr>
            </a:br>
            <a:r>
              <a:rPr lang="ru-RU" altLang="ru-RU" sz="1800" smtClean="0">
                <a:cs typeface="Tahoma" pitchFamily="34" charset="0"/>
              </a:rPr>
              <a:t>в белорусские рубли в соответствии с Национальным стандартом бухгалтерского учета и отчетности «Влияние изменений курсов иностранных валют», утвержденным постановлением Минфина </a:t>
            </a:r>
            <a:br>
              <a:rPr lang="ru-RU" altLang="ru-RU" sz="1800" smtClean="0">
                <a:cs typeface="Tahoma" pitchFamily="34" charset="0"/>
              </a:rPr>
            </a:br>
            <a:r>
              <a:rPr lang="ru-RU" altLang="ru-RU" sz="1800" smtClean="0">
                <a:cs typeface="Tahoma" pitchFamily="34" charset="0"/>
              </a:rPr>
              <a:t>от 29.10.2014  № 69.</a:t>
            </a:r>
          </a:p>
          <a:p>
            <a:endParaRPr lang="ru-RU" altLang="ru-RU" sz="1800" smtClean="0">
              <a:latin typeface="Tahoma" pitchFamily="34" charset="0"/>
              <a:cs typeface="Tahoma" pitchFamily="34" charset="0"/>
            </a:endParaRPr>
          </a:p>
        </p:txBody>
      </p:sp>
      <p:sp>
        <p:nvSpPr>
          <p:cNvPr id="3" name="Заголовок 2"/>
          <p:cNvSpPr>
            <a:spLocks noGrp="1"/>
          </p:cNvSpPr>
          <p:nvPr>
            <p:ph type="title"/>
          </p:nvPr>
        </p:nvSpPr>
        <p:spPr>
          <a:xfrm>
            <a:off x="467544" y="116632"/>
            <a:ext cx="8229600" cy="1143000"/>
          </a:xfrm>
        </p:spPr>
        <p:txBody>
          <a:bodyPr>
            <a:normAutofit fontScale="90000"/>
          </a:bodyPr>
          <a:lstStyle/>
          <a:p>
            <a:pPr algn="ctr">
              <a:defRPr/>
            </a:pP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Объект 1"/>
          <p:cNvSpPr>
            <a:spLocks noGrp="1"/>
          </p:cNvSpPr>
          <p:nvPr>
            <p:ph idx="1"/>
          </p:nvPr>
        </p:nvSpPr>
        <p:spPr/>
        <p:txBody>
          <a:bodyPr/>
          <a:lstStyle/>
          <a:p>
            <a:pPr algn="just">
              <a:spcBef>
                <a:spcPct val="0"/>
              </a:spcBef>
              <a:spcAft>
                <a:spcPts val="1200"/>
              </a:spcAft>
              <a:buFont typeface="Wingdings 3" pitchFamily="18" charset="2"/>
              <a:buNone/>
            </a:pPr>
            <a:r>
              <a:rPr lang="ru-RU" altLang="ru-RU" sz="1800" b="1" smtClean="0">
                <a:solidFill>
                  <a:srgbClr val="C00000"/>
                </a:solidFill>
                <a:cs typeface="Tahoma" pitchFamily="34" charset="0"/>
              </a:rPr>
              <a:t>В графе 2 </a:t>
            </a:r>
            <a:r>
              <a:rPr lang="ru-RU" altLang="ru-RU" sz="1800" smtClean="0">
                <a:cs typeface="Tahoma" pitchFamily="34" charset="0"/>
              </a:rPr>
              <a:t>отражается:</a:t>
            </a:r>
          </a:p>
          <a:p>
            <a:pPr algn="just">
              <a:spcBef>
                <a:spcPct val="0"/>
              </a:spcBef>
              <a:spcAft>
                <a:spcPts val="1800"/>
              </a:spcAft>
            </a:pPr>
            <a:r>
              <a:rPr lang="ru-RU" altLang="ru-RU" sz="1800" smtClean="0">
                <a:cs typeface="Tahoma" pitchFamily="34" charset="0"/>
              </a:rPr>
              <a:t>стоимость переработанного сырья и материалов заказчика,</a:t>
            </a:r>
            <a:r>
              <a:rPr lang="ru-RU" altLang="ru-RU" sz="1800" smtClean="0">
                <a:solidFill>
                  <a:srgbClr val="0D0D0D"/>
                </a:solidFill>
                <a:cs typeface="Tahoma" pitchFamily="34" charset="0"/>
              </a:rPr>
              <a:t> принятых на забалансовый счет бухгалтерского учета 003 </a:t>
            </a:r>
            <a:r>
              <a:rPr lang="ru-RU" altLang="ru-RU" sz="1800" smtClean="0">
                <a:cs typeface="Tahoma" pitchFamily="34" charset="0"/>
              </a:rPr>
              <a:t>«Материалы, принятые в переработку» и не оплаченных организацией-изготовителем </a:t>
            </a:r>
            <a:r>
              <a:rPr lang="ru-RU" altLang="ru-RU" sz="1800" smtClean="0">
                <a:solidFill>
                  <a:srgbClr val="C00000"/>
                </a:solidFill>
                <a:cs typeface="Tahoma" pitchFamily="34" charset="0"/>
              </a:rPr>
              <a:t>(из давальческого сырья), </a:t>
            </a:r>
            <a:br>
              <a:rPr lang="ru-RU" altLang="ru-RU" sz="1800" smtClean="0">
                <a:solidFill>
                  <a:srgbClr val="C00000"/>
                </a:solidFill>
                <a:cs typeface="Tahoma" pitchFamily="34" charset="0"/>
              </a:rPr>
            </a:br>
            <a:r>
              <a:rPr lang="ru-RU" altLang="ru-RU" sz="1800" smtClean="0">
                <a:cs typeface="Tahoma" pitchFamily="34" charset="0"/>
              </a:rPr>
              <a:t>по соответствующим подклассам, относящимся к разделам </a:t>
            </a:r>
            <a:r>
              <a:rPr lang="en-US" altLang="ru-RU" sz="1800" smtClean="0">
                <a:cs typeface="Tahoma" pitchFamily="34" charset="0"/>
              </a:rPr>
              <a:t/>
            </a:r>
            <a:br>
              <a:rPr lang="en-US" altLang="ru-RU" sz="1800" smtClean="0">
                <a:cs typeface="Tahoma" pitchFamily="34" charset="0"/>
              </a:rPr>
            </a:br>
            <a:r>
              <a:rPr lang="ru-RU" altLang="ru-RU" sz="1800" smtClean="0">
                <a:solidFill>
                  <a:srgbClr val="C00000"/>
                </a:solidFill>
                <a:cs typeface="Tahoma" pitchFamily="34" charset="0"/>
              </a:rPr>
              <a:t>с 10 по 32,</a:t>
            </a:r>
            <a:r>
              <a:rPr lang="ru-RU" altLang="ru-RU" sz="1800" smtClean="0">
                <a:solidFill>
                  <a:srgbClr val="CC6600"/>
                </a:solidFill>
                <a:cs typeface="Tahoma" pitchFamily="34" charset="0"/>
              </a:rPr>
              <a:t> </a:t>
            </a:r>
            <a:r>
              <a:rPr lang="ru-RU" altLang="ru-RU" sz="1800" smtClean="0">
                <a:cs typeface="Tahoma" pitchFamily="34" charset="0"/>
              </a:rPr>
              <a:t>а также </a:t>
            </a:r>
            <a:r>
              <a:rPr lang="ru-RU" altLang="ru-RU" sz="1800" smtClean="0">
                <a:solidFill>
                  <a:srgbClr val="C00000"/>
                </a:solidFill>
                <a:cs typeface="Tahoma" pitchFamily="34" charset="0"/>
              </a:rPr>
              <a:t>к классу 3832</a:t>
            </a:r>
            <a:r>
              <a:rPr lang="ru-RU" altLang="ru-RU" sz="1800" smtClean="0">
                <a:cs typeface="Tahoma" pitchFamily="34" charset="0"/>
              </a:rPr>
              <a:t>;</a:t>
            </a:r>
          </a:p>
          <a:p>
            <a:pPr algn="just">
              <a:spcBef>
                <a:spcPct val="0"/>
              </a:spcBef>
              <a:spcAft>
                <a:spcPts val="1800"/>
              </a:spcAft>
            </a:pPr>
            <a:r>
              <a:rPr lang="ru-RU" altLang="ru-RU" sz="1800" smtClean="0">
                <a:cs typeface="Tahoma" pitchFamily="34" charset="0"/>
              </a:rPr>
              <a:t>стоимость </a:t>
            </a:r>
            <a:r>
              <a:rPr lang="ru-RU" altLang="ru-RU" sz="1800" smtClean="0">
                <a:solidFill>
                  <a:srgbClr val="C00000"/>
                </a:solidFill>
                <a:cs typeface="Tahoma" pitchFamily="34" charset="0"/>
              </a:rPr>
              <a:t>материалов заказчика, </a:t>
            </a:r>
            <a:r>
              <a:rPr lang="ru-RU" altLang="ru-RU" sz="1800" smtClean="0">
                <a:solidFill>
                  <a:srgbClr val="0D0D0D"/>
                </a:solidFill>
                <a:cs typeface="Tahoma" pitchFamily="34" charset="0"/>
              </a:rPr>
              <a:t>принятых на забалансовый счет </a:t>
            </a:r>
            <a:br>
              <a:rPr lang="ru-RU" altLang="ru-RU" sz="1800" smtClean="0">
                <a:solidFill>
                  <a:srgbClr val="0D0D0D"/>
                </a:solidFill>
                <a:cs typeface="Tahoma" pitchFamily="34" charset="0"/>
              </a:rPr>
            </a:br>
            <a:r>
              <a:rPr lang="ru-RU" altLang="ru-RU" sz="1800" smtClean="0">
                <a:cs typeface="Tahoma" pitchFamily="34" charset="0"/>
              </a:rPr>
              <a:t>и</a:t>
            </a:r>
            <a:r>
              <a:rPr lang="ru-RU" altLang="ru-RU" sz="1800" smtClean="0">
                <a:solidFill>
                  <a:srgbClr val="C00000"/>
                </a:solidFill>
                <a:cs typeface="Tahoma" pitchFamily="34" charset="0"/>
              </a:rPr>
              <a:t> использованных в строительстве</a:t>
            </a:r>
            <a:r>
              <a:rPr lang="ru-RU" altLang="ru-RU" sz="1800" smtClean="0">
                <a:solidFill>
                  <a:srgbClr val="0D0D0D"/>
                </a:solidFill>
                <a:cs typeface="Tahoma" pitchFamily="34" charset="0"/>
              </a:rPr>
              <a:t>, </a:t>
            </a:r>
            <a:r>
              <a:rPr lang="ru-RU" altLang="ru-RU" sz="1800" smtClean="0">
                <a:cs typeface="Tahoma" pitchFamily="34" charset="0"/>
              </a:rPr>
              <a:t>по  тому же виду экономической деятельности </a:t>
            </a:r>
            <a:r>
              <a:rPr lang="ru-RU" altLang="ru-RU" sz="1800" smtClean="0">
                <a:solidFill>
                  <a:srgbClr val="C00000"/>
                </a:solidFill>
                <a:cs typeface="Tahoma" pitchFamily="34" charset="0"/>
              </a:rPr>
              <a:t>секции F</a:t>
            </a:r>
            <a:r>
              <a:rPr lang="ru-RU" altLang="ru-RU" sz="1800" smtClean="0">
                <a:solidFill>
                  <a:srgbClr val="CC6600"/>
                </a:solidFill>
                <a:cs typeface="Tahoma" pitchFamily="34" charset="0"/>
              </a:rPr>
              <a:t> </a:t>
            </a:r>
            <a:r>
              <a:rPr lang="ru-RU" altLang="ru-RU" sz="1800" smtClean="0">
                <a:cs typeface="Tahoma" pitchFamily="34" charset="0"/>
              </a:rPr>
              <a:t>«Строительство», что </a:t>
            </a:r>
            <a:br>
              <a:rPr lang="ru-RU" altLang="ru-RU" sz="1800" smtClean="0">
                <a:cs typeface="Tahoma" pitchFamily="34" charset="0"/>
              </a:rPr>
            </a:br>
            <a:r>
              <a:rPr lang="ru-RU" altLang="ru-RU" sz="1800" smtClean="0">
                <a:cs typeface="Tahoma" pitchFamily="34" charset="0"/>
              </a:rPr>
              <a:t>и стоимость выполненных строительных работ.</a:t>
            </a:r>
          </a:p>
          <a:p>
            <a:endParaRPr lang="ru-RU" altLang="ru-RU" sz="1800" smtClean="0">
              <a:latin typeface="Tahoma" pitchFamily="34" charset="0"/>
              <a:cs typeface="Tahoma" pitchFamily="34" charset="0"/>
            </a:endParaRPr>
          </a:p>
        </p:txBody>
      </p:sp>
      <p:sp>
        <p:nvSpPr>
          <p:cNvPr id="3" name="Заголовок 2"/>
          <p:cNvSpPr>
            <a:spLocks noGrp="1"/>
          </p:cNvSpPr>
          <p:nvPr>
            <p:ph type="title"/>
          </p:nvPr>
        </p:nvSpPr>
        <p:spPr/>
        <p:txBody>
          <a:bodyPr/>
          <a:lstStyle/>
          <a:p>
            <a:pPr algn="ctr">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Объект 1"/>
          <p:cNvSpPr>
            <a:spLocks noGrp="1"/>
          </p:cNvSpPr>
          <p:nvPr>
            <p:ph idx="1"/>
          </p:nvPr>
        </p:nvSpPr>
        <p:spPr/>
        <p:txBody>
          <a:bodyPr/>
          <a:lstStyle/>
          <a:p>
            <a:pPr marL="0" indent="0" algn="just">
              <a:spcBef>
                <a:spcPts val="1800"/>
              </a:spcBef>
              <a:buFont typeface="Wingdings 3" pitchFamily="18" charset="2"/>
              <a:buNone/>
            </a:pPr>
            <a:r>
              <a:rPr lang="ru-RU" altLang="ru-RU" sz="1800" b="1" smtClean="0">
                <a:solidFill>
                  <a:srgbClr val="C00000"/>
                </a:solidFill>
                <a:cs typeface="Tahoma" pitchFamily="34" charset="0"/>
              </a:rPr>
              <a:t>В разделе не отражаются </a:t>
            </a:r>
            <a:r>
              <a:rPr lang="ru-RU" altLang="ru-RU" sz="1800" smtClean="0">
                <a:cs typeface="Tahoma" pitchFamily="34" charset="0"/>
              </a:rPr>
              <a:t>данные</a:t>
            </a:r>
            <a:r>
              <a:rPr lang="ru-RU" altLang="ru-RU" sz="1800" b="1" smtClean="0">
                <a:solidFill>
                  <a:srgbClr val="CC6600"/>
                </a:solidFill>
                <a:cs typeface="Tahoma" pitchFamily="34" charset="0"/>
              </a:rPr>
              <a:t> </a:t>
            </a:r>
            <a:r>
              <a:rPr lang="ru-RU" altLang="ru-RU" sz="1800" smtClean="0">
                <a:cs typeface="Tahoma" pitchFamily="34" charset="0"/>
              </a:rPr>
              <a:t>по реализации другим юридическим или физическим лицам: </a:t>
            </a:r>
          </a:p>
          <a:p>
            <a:pPr marL="0" indent="0" algn="just">
              <a:spcBef>
                <a:spcPts val="1200"/>
              </a:spcBef>
            </a:pPr>
            <a:r>
              <a:rPr lang="ru-RU" altLang="ru-RU" sz="1800" smtClean="0">
                <a:cs typeface="Tahoma" pitchFamily="34" charset="0"/>
              </a:rPr>
              <a:t>сырья и материалов, включая материалы, полученные в результате разборки основных средств, покупных полуфабрикатов, комплектующих изделий, топлива, строительных материалов, инвентаря, спецодежды и спецоснастки, хозяйственных принадлежностей и прочих материалов, приобретенных для собственных производственных нужд, но не использованных </a:t>
            </a:r>
            <a:r>
              <a:rPr lang="en-US" altLang="ru-RU" sz="1800" smtClean="0">
                <a:cs typeface="Tahoma" pitchFamily="34" charset="0"/>
              </a:rPr>
              <a:t/>
            </a:r>
            <a:br>
              <a:rPr lang="en-US" altLang="ru-RU" sz="1800" smtClean="0">
                <a:cs typeface="Tahoma" pitchFamily="34" charset="0"/>
              </a:rPr>
            </a:br>
            <a:r>
              <a:rPr lang="ru-RU" altLang="ru-RU" sz="1800" smtClean="0">
                <a:cs typeface="Tahoma" pitchFamily="34" charset="0"/>
              </a:rPr>
              <a:t>в процессе производства продукции (работ, услуг);</a:t>
            </a:r>
          </a:p>
          <a:p>
            <a:pPr marL="0" indent="0" algn="just">
              <a:spcBef>
                <a:spcPts val="1200"/>
              </a:spcBef>
            </a:pPr>
            <a:r>
              <a:rPr lang="ru-RU" altLang="ru-RU" sz="1800" smtClean="0">
                <a:cs typeface="Tahoma" pitchFamily="34" charset="0"/>
              </a:rPr>
              <a:t>брака, лома, отходов, полученных в результате производственной деятельности;</a:t>
            </a:r>
          </a:p>
          <a:p>
            <a:pPr marL="0" indent="0" algn="just">
              <a:spcBef>
                <a:spcPts val="1200"/>
              </a:spcBef>
            </a:pPr>
            <a:r>
              <a:rPr lang="ru-RU" altLang="ru-RU" sz="1800" smtClean="0">
                <a:cs typeface="Tahoma" pitchFamily="34" charset="0"/>
              </a:rPr>
              <a:t>материальных ценностей, приобретенных для общехозяйственных и управленческих нужд;</a:t>
            </a:r>
          </a:p>
          <a:p>
            <a:pPr marL="0" indent="0" algn="just">
              <a:spcBef>
                <a:spcPts val="1200"/>
              </a:spcBef>
            </a:pPr>
            <a:r>
              <a:rPr lang="ru-RU" altLang="ru-RU" sz="1800" smtClean="0">
                <a:cs typeface="Tahoma" pitchFamily="34" charset="0"/>
              </a:rPr>
              <a:t>собственных основных средств.</a:t>
            </a:r>
          </a:p>
          <a:p>
            <a:pPr marL="0" indent="0"/>
            <a:endParaRPr lang="ru-RU" altLang="ru-RU" smtClean="0"/>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Объект 1"/>
          <p:cNvSpPr>
            <a:spLocks noGrp="1"/>
          </p:cNvSpPr>
          <p:nvPr>
            <p:ph idx="1"/>
          </p:nvPr>
        </p:nvSpPr>
        <p:spPr/>
        <p:txBody>
          <a:bodyPr/>
          <a:lstStyle/>
          <a:p>
            <a:pPr algn="just">
              <a:spcBef>
                <a:spcPct val="0"/>
              </a:spcBef>
              <a:spcAft>
                <a:spcPts val="1200"/>
              </a:spcAft>
            </a:pPr>
            <a:r>
              <a:rPr lang="ru-RU" altLang="ru-RU" sz="1800" b="1" dirty="0" smtClean="0">
                <a:solidFill>
                  <a:srgbClr val="C00000"/>
                </a:solidFill>
                <a:cs typeface="Tahoma" pitchFamily="34" charset="0"/>
              </a:rPr>
              <a:t>не выделяются, как правило, отдельно вспомогательные виды </a:t>
            </a:r>
            <a:r>
              <a:rPr lang="ru-RU" altLang="ru-RU" sz="1800" dirty="0" smtClean="0">
                <a:cs typeface="Tahoma" pitchFamily="34" charset="0"/>
              </a:rPr>
              <a:t>экономической деятельности, </a:t>
            </a:r>
            <a:r>
              <a:rPr lang="ru-RU" altLang="ru-RU" sz="1800" b="1" dirty="0" smtClean="0">
                <a:cs typeface="Tahoma" pitchFamily="34" charset="0"/>
              </a:rPr>
              <a:t>направленные на поддержку основного или второстепенных</a:t>
            </a:r>
            <a:r>
              <a:rPr lang="ru-RU" altLang="ru-RU" sz="1800" dirty="0" smtClean="0">
                <a:cs typeface="Tahoma" pitchFamily="34" charset="0"/>
              </a:rPr>
              <a:t> видов экономической деятельности (деятельность администрации, бухгалтерский учет, хранение, стимулирование сбыта,</a:t>
            </a:r>
            <a:r>
              <a:rPr lang="en-US" altLang="ru-RU" sz="1800" dirty="0" smtClean="0">
                <a:cs typeface="Tahoma" pitchFamily="34" charset="0"/>
              </a:rPr>
              <a:t> </a:t>
            </a:r>
            <a:r>
              <a:rPr lang="ru-RU" altLang="ru-RU" sz="1800" dirty="0" smtClean="0">
                <a:cs typeface="Tahoma" pitchFamily="34" charset="0"/>
              </a:rPr>
              <a:t>монтаж, наладка, ремонт </a:t>
            </a:r>
            <a:br>
              <a:rPr lang="ru-RU" altLang="ru-RU" sz="1800" dirty="0" smtClean="0">
                <a:cs typeface="Tahoma" pitchFamily="34" charset="0"/>
              </a:rPr>
            </a:br>
            <a:r>
              <a:rPr lang="ru-RU" altLang="ru-RU" sz="1800" dirty="0" smtClean="0">
                <a:cs typeface="Tahoma" pitchFamily="34" charset="0"/>
              </a:rPr>
              <a:t>и техническое обслуживание собственных основных средств, информационное обслуживание, уборка, охрана и другие</a:t>
            </a:r>
            <a:r>
              <a:rPr lang="ru-RU" altLang="ru-RU" sz="1800" dirty="0" smtClean="0">
                <a:cs typeface="Tahoma" pitchFamily="34" charset="0"/>
              </a:rPr>
              <a:t>);</a:t>
            </a:r>
            <a:endParaRPr lang="ru-RU" altLang="ru-RU" sz="1800" dirty="0" smtClean="0">
              <a:cs typeface="Tahoma" pitchFamily="34" charset="0"/>
            </a:endParaRPr>
          </a:p>
          <a:p>
            <a:pPr algn="just">
              <a:spcBef>
                <a:spcPct val="0"/>
              </a:spcBef>
              <a:spcAft>
                <a:spcPts val="600"/>
              </a:spcAft>
            </a:pPr>
            <a:r>
              <a:rPr lang="ru-RU" altLang="ru-RU" sz="1800" b="1" dirty="0" smtClean="0">
                <a:solidFill>
                  <a:srgbClr val="C00000"/>
                </a:solidFill>
                <a:cs typeface="Tahoma" pitchFamily="34" charset="0"/>
              </a:rPr>
              <a:t>деятельность, направленная на сбыт продукции собственного производства</a:t>
            </a:r>
            <a:r>
              <a:rPr lang="ru-RU" altLang="ru-RU" sz="1800" dirty="0" smtClean="0">
                <a:cs typeface="Tahoma" pitchFamily="34" charset="0"/>
              </a:rPr>
              <a:t>, является вспомогательной деятельностью и не выделяется отдельно. </a:t>
            </a:r>
            <a:r>
              <a:rPr lang="ru-RU" altLang="ru-RU" sz="1800" b="1" dirty="0" smtClean="0">
                <a:cs typeface="Tahoma" pitchFamily="34" charset="0"/>
              </a:rPr>
              <a:t>Исключение составляет </a:t>
            </a:r>
            <a:r>
              <a:rPr lang="ru-RU" altLang="ru-RU" sz="1800" dirty="0" smtClean="0">
                <a:cs typeface="Tahoma" pitchFamily="34" charset="0"/>
              </a:rPr>
              <a:t>деятельность организации по </a:t>
            </a:r>
            <a:r>
              <a:rPr lang="ru-RU" altLang="ru-RU" sz="1800" b="1" dirty="0" smtClean="0">
                <a:cs typeface="Tahoma" pitchFamily="34" charset="0"/>
              </a:rPr>
              <a:t>реализации собственной продукции через свои торговые объекты</a:t>
            </a:r>
            <a:r>
              <a:rPr lang="ru-RU" altLang="ru-RU" sz="1800" dirty="0" smtClean="0">
                <a:cs typeface="Tahoma" pitchFamily="34" charset="0"/>
              </a:rPr>
              <a:t>, которая выделяется </a:t>
            </a:r>
            <a:r>
              <a:rPr lang="ru-RU" altLang="ru-RU" sz="1800" dirty="0" smtClean="0">
                <a:cs typeface="Tahoma" pitchFamily="34" charset="0"/>
              </a:rPr>
              <a:t>отдельно;</a:t>
            </a:r>
            <a:endParaRPr lang="en-US" altLang="ru-RU" sz="1800" dirty="0" smtClean="0">
              <a:cs typeface="Tahoma" pitchFamily="34" charset="0"/>
            </a:endParaRPr>
          </a:p>
          <a:p>
            <a:pPr algn="just">
              <a:spcBef>
                <a:spcPct val="0"/>
              </a:spcBef>
              <a:spcAft>
                <a:spcPts val="1800"/>
              </a:spcAft>
            </a:pPr>
            <a:r>
              <a:rPr lang="ru-RU" altLang="ru-RU" sz="1800" dirty="0" smtClean="0">
                <a:cs typeface="Tahoma" pitchFamily="34" charset="0"/>
              </a:rPr>
              <a:t>данные по вспомогательным видам экономической деятельности </a:t>
            </a:r>
            <a:r>
              <a:rPr lang="ru-RU" altLang="ru-RU" sz="1800" b="1" dirty="0" smtClean="0">
                <a:solidFill>
                  <a:srgbClr val="C00000"/>
                </a:solidFill>
                <a:cs typeface="Tahoma" pitchFamily="34" charset="0"/>
              </a:rPr>
              <a:t>отражаются по основному или по второстепенным видам</a:t>
            </a:r>
            <a:r>
              <a:rPr lang="ru-RU" altLang="ru-RU" sz="1800" b="1" dirty="0" smtClean="0">
                <a:cs typeface="Tahoma" pitchFamily="34" charset="0"/>
              </a:rPr>
              <a:t> </a:t>
            </a:r>
            <a:r>
              <a:rPr lang="ru-RU" altLang="ru-RU" sz="1800" dirty="0" smtClean="0">
                <a:cs typeface="Tahoma" pitchFamily="34" charset="0"/>
              </a:rPr>
              <a:t>экономической </a:t>
            </a:r>
            <a:r>
              <a:rPr lang="ru-RU" altLang="ru-RU" sz="1800" dirty="0" smtClean="0">
                <a:cs typeface="Tahoma" pitchFamily="34" charset="0"/>
              </a:rPr>
              <a:t>деятельности.</a:t>
            </a:r>
            <a:endParaRPr lang="ru-RU" altLang="ru-RU" sz="1800" dirty="0" smtClean="0">
              <a:cs typeface="Tahoma" pitchFamily="34" charset="0"/>
            </a:endParaRPr>
          </a:p>
          <a:p>
            <a:endParaRPr lang="ru-RU" altLang="ru-RU" sz="1800" dirty="0" smtClean="0">
              <a:latin typeface="Tahoma" pitchFamily="34" charset="0"/>
              <a:cs typeface="Tahoma" pitchFamily="34" charset="0"/>
            </a:endParaRPr>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Объект 1"/>
          <p:cNvSpPr>
            <a:spLocks noGrp="1"/>
          </p:cNvSpPr>
          <p:nvPr>
            <p:ph idx="1"/>
          </p:nvPr>
        </p:nvSpPr>
        <p:spPr>
          <a:xfrm>
            <a:off x="457200" y="1481138"/>
            <a:ext cx="8291513" cy="3316287"/>
          </a:xfrm>
        </p:spPr>
        <p:txBody>
          <a:bodyPr/>
          <a:lstStyle/>
          <a:p>
            <a:pPr marL="0" indent="0" algn="just">
              <a:spcBef>
                <a:spcPts val="600"/>
              </a:spcBef>
              <a:buFont typeface="Wingdings 3" pitchFamily="18" charset="2"/>
              <a:buNone/>
            </a:pPr>
            <a:r>
              <a:rPr lang="ru-RU" altLang="ru-RU" sz="2000" b="1" smtClean="0">
                <a:solidFill>
                  <a:srgbClr val="C00000"/>
                </a:solidFill>
                <a:cs typeface="Tahoma" pitchFamily="34" charset="0"/>
              </a:rPr>
              <a:t>секция А </a:t>
            </a:r>
          </a:p>
          <a:p>
            <a:pPr marL="0" indent="0" algn="just">
              <a:spcBef>
                <a:spcPts val="600"/>
              </a:spcBef>
              <a:buFont typeface="Wingdings 3" pitchFamily="18" charset="2"/>
              <a:buNone/>
            </a:pPr>
            <a:r>
              <a:rPr lang="ru-RU" altLang="ru-RU" sz="1500" smtClean="0">
                <a:cs typeface="Tahoma" pitchFamily="34" charset="0"/>
              </a:rPr>
              <a:t>При производстве сельскохозяйственной продукции </a:t>
            </a:r>
            <a:r>
              <a:rPr lang="ru-RU" altLang="ru-RU" sz="1500" smtClean="0">
                <a:solidFill>
                  <a:srgbClr val="C00000"/>
                </a:solidFill>
                <a:cs typeface="Tahoma" pitchFamily="34" charset="0"/>
              </a:rPr>
              <a:t>(группы 011, 012, 013, 014), </a:t>
            </a:r>
            <a:r>
              <a:rPr lang="ru-RU" altLang="ru-RU" sz="1500" smtClean="0">
                <a:cs typeface="Tahoma" pitchFamily="34" charset="0"/>
              </a:rPr>
              <a:t>при осуществлении деятельности в области  рыболовства и рыбоводства </a:t>
            </a:r>
            <a:r>
              <a:rPr lang="ru-RU" altLang="ru-RU" sz="1500" smtClean="0">
                <a:solidFill>
                  <a:srgbClr val="C00000"/>
                </a:solidFill>
                <a:cs typeface="Tahoma" pitchFamily="34" charset="0"/>
              </a:rPr>
              <a:t>(раздел 03) </a:t>
            </a:r>
            <a:r>
              <a:rPr lang="ru-RU" altLang="ru-RU" sz="1500" smtClean="0">
                <a:cs typeface="Tahoma" pitchFamily="34" charset="0"/>
              </a:rPr>
              <a:t>в графе 1 отражается стоимость всей произведенной в отчетном году  продукции:</a:t>
            </a:r>
          </a:p>
          <a:p>
            <a:pPr marL="0" indent="0" algn="just">
              <a:spcBef>
                <a:spcPts val="600"/>
              </a:spcBef>
              <a:buClr>
                <a:srgbClr val="FF0000"/>
              </a:buClr>
              <a:buSzPct val="75000"/>
            </a:pPr>
            <a:r>
              <a:rPr lang="ru-RU" altLang="ru-RU" sz="1500" smtClean="0">
                <a:cs typeface="Tahoma" pitchFamily="34" charset="0"/>
              </a:rPr>
              <a:t>предназначенной </a:t>
            </a:r>
            <a:r>
              <a:rPr lang="ru-RU" altLang="ru-RU" sz="1500" smtClean="0">
                <a:solidFill>
                  <a:srgbClr val="C00000"/>
                </a:solidFill>
                <a:cs typeface="Tahoma" pitchFamily="34" charset="0"/>
              </a:rPr>
              <a:t>для реализации </a:t>
            </a:r>
            <a:r>
              <a:rPr lang="ru-RU" altLang="ru-RU" sz="1500" smtClean="0">
                <a:cs typeface="Tahoma" pitchFamily="34" charset="0"/>
              </a:rPr>
              <a:t>другим юридическим или физическим лицам; </a:t>
            </a:r>
          </a:p>
          <a:p>
            <a:pPr marL="0" indent="0" algn="just">
              <a:spcBef>
                <a:spcPts val="600"/>
              </a:spcBef>
              <a:buClr>
                <a:srgbClr val="FF0000"/>
              </a:buClr>
              <a:buSzPct val="75000"/>
            </a:pPr>
            <a:r>
              <a:rPr lang="ru-RU" altLang="ru-RU" sz="1500" smtClean="0">
                <a:cs typeface="Tahoma" pitchFamily="34" charset="0"/>
              </a:rPr>
              <a:t>переданной структурным подразделениям в пределах юридического лица </a:t>
            </a:r>
            <a:r>
              <a:rPr lang="ru-RU" altLang="ru-RU" sz="1500" smtClean="0">
                <a:solidFill>
                  <a:srgbClr val="C00000"/>
                </a:solidFill>
                <a:cs typeface="Tahoma" pitchFamily="34" charset="0"/>
              </a:rPr>
              <a:t>для дальнейшего использования при осуществлении другого вида экономической деятельности</a:t>
            </a:r>
            <a:r>
              <a:rPr lang="ru-RU" altLang="ru-RU" sz="1500" smtClean="0">
                <a:cs typeface="Tahoma" pitchFamily="34" charset="0"/>
              </a:rPr>
              <a:t>, не включенного в секцию А;</a:t>
            </a:r>
          </a:p>
          <a:p>
            <a:pPr marL="0" indent="0" algn="just">
              <a:spcBef>
                <a:spcPts val="600"/>
              </a:spcBef>
              <a:buClr>
                <a:srgbClr val="FF0000"/>
              </a:buClr>
              <a:buSzPct val="75000"/>
            </a:pPr>
            <a:r>
              <a:rPr lang="ru-RU" altLang="ru-RU" sz="1500" smtClean="0">
                <a:cs typeface="Tahoma" pitchFamily="34" charset="0"/>
              </a:rPr>
              <a:t>предназначенной </a:t>
            </a:r>
            <a:r>
              <a:rPr lang="ru-RU" altLang="ru-RU" sz="1500" smtClean="0">
                <a:solidFill>
                  <a:srgbClr val="C00000"/>
                </a:solidFill>
                <a:cs typeface="Tahoma" pitchFamily="34" charset="0"/>
              </a:rPr>
              <a:t>для использования на внутрихозяйственные нужды </a:t>
            </a:r>
            <a:r>
              <a:rPr lang="ru-RU" altLang="ru-RU" sz="1500" smtClean="0">
                <a:cs typeface="Tahoma" pitchFamily="34" charset="0"/>
              </a:rPr>
              <a:t>в пределах юридического лица (</a:t>
            </a:r>
            <a:r>
              <a:rPr lang="ru-RU" altLang="ru-RU" sz="1500" i="1" smtClean="0">
                <a:cs typeface="Tahoma" pitchFamily="34" charset="0"/>
              </a:rPr>
              <a:t>например, зерновые и кормовые культуры, предназначенные на кормовые и семенные цели; молоко на выпойку молодняка; яйца для инкубации и тому подобное</a:t>
            </a:r>
            <a:r>
              <a:rPr lang="ru-RU" altLang="ru-RU" sz="1500" smtClean="0">
                <a:cs typeface="Tahoma" pitchFamily="34" charset="0"/>
              </a:rPr>
              <a:t>).</a:t>
            </a:r>
          </a:p>
          <a:p>
            <a:pPr marL="0" indent="0"/>
            <a:endParaRPr lang="ru-RU" altLang="ru-RU" sz="1600" smtClean="0">
              <a:latin typeface="Tahoma" pitchFamily="34" charset="0"/>
              <a:cs typeface="Tahoma" pitchFamily="34" charset="0"/>
            </a:endParaRPr>
          </a:p>
          <a:p>
            <a:pPr marL="0" indent="0" algn="just">
              <a:spcBef>
                <a:spcPct val="0"/>
              </a:spcBef>
              <a:buFont typeface="Wingdings 3" pitchFamily="18" charset="2"/>
              <a:buNone/>
            </a:pPr>
            <a:r>
              <a:rPr lang="ru-RU" altLang="ru-RU" sz="1600" smtClean="0">
                <a:cs typeface="Tahoma" pitchFamily="34" charset="0"/>
              </a:rPr>
              <a:t>При осуществлении деятельности в области  рыболовства и рыбоводства </a:t>
            </a:r>
            <a:br>
              <a:rPr lang="ru-RU" altLang="ru-RU" sz="1600" smtClean="0">
                <a:cs typeface="Tahoma" pitchFamily="34" charset="0"/>
              </a:rPr>
            </a:br>
            <a:r>
              <a:rPr lang="ru-RU" altLang="ru-RU" sz="1600" smtClean="0">
                <a:cs typeface="Tahoma" pitchFamily="34" charset="0"/>
              </a:rPr>
              <a:t>в графе 1 также отражается </a:t>
            </a:r>
            <a:r>
              <a:rPr lang="ru-RU" altLang="ru-RU" sz="1600" b="1" smtClean="0">
                <a:cs typeface="Tahoma" pitchFamily="34" charset="0"/>
              </a:rPr>
              <a:t>стоимость выполненных работ, оказанных услуг </a:t>
            </a:r>
            <a:r>
              <a:rPr lang="ru-RU" altLang="ru-RU" sz="1600" smtClean="0">
                <a:cs typeface="Tahoma" pitchFamily="34" charset="0"/>
              </a:rPr>
              <a:t>другим юридическим или физическим лицам. </a:t>
            </a:r>
          </a:p>
          <a:p>
            <a:pPr marL="0" indent="0"/>
            <a:endParaRPr lang="ru-RU" altLang="ru-RU" sz="1600" smtClean="0">
              <a:latin typeface="Tahoma" pitchFamily="34" charset="0"/>
              <a:cs typeface="Tahoma" pitchFamily="34" charset="0"/>
            </a:endParaRPr>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Объект 1"/>
          <p:cNvSpPr>
            <a:spLocks noGrp="1"/>
          </p:cNvSpPr>
          <p:nvPr>
            <p:ph idx="1"/>
          </p:nvPr>
        </p:nvSpPr>
        <p:spPr/>
        <p:txBody>
          <a:bodyPr/>
          <a:lstStyle/>
          <a:p>
            <a:pPr marL="109537" indent="0">
              <a:buFont typeface="Wingdings 3" pitchFamily="18" charset="2"/>
              <a:buNone/>
              <a:defRPr/>
            </a:pPr>
            <a:r>
              <a:rPr lang="ru-RU" altLang="ru-RU" sz="2000" b="1" dirty="0" smtClean="0">
                <a:solidFill>
                  <a:srgbClr val="C00000"/>
                </a:solidFill>
                <a:cs typeface="Tahoma" pitchFamily="34" charset="0"/>
              </a:rPr>
              <a:t>секции </a:t>
            </a:r>
            <a:r>
              <a:rPr lang="en-US" altLang="ru-RU" sz="2000" b="1" dirty="0" smtClean="0">
                <a:solidFill>
                  <a:srgbClr val="C00000"/>
                </a:solidFill>
                <a:cs typeface="Tahoma" pitchFamily="34" charset="0"/>
              </a:rPr>
              <a:t>B</a:t>
            </a:r>
            <a:r>
              <a:rPr lang="ru-RU" altLang="ru-RU" sz="2000" b="1" dirty="0" smtClean="0">
                <a:solidFill>
                  <a:srgbClr val="C00000"/>
                </a:solidFill>
                <a:cs typeface="Tahoma" pitchFamily="34" charset="0"/>
              </a:rPr>
              <a:t>, </a:t>
            </a:r>
            <a:r>
              <a:rPr lang="en-US" altLang="ru-RU" sz="2000" b="1" dirty="0" smtClean="0">
                <a:solidFill>
                  <a:srgbClr val="C00000"/>
                </a:solidFill>
                <a:cs typeface="Tahoma" pitchFamily="34" charset="0"/>
              </a:rPr>
              <a:t>C</a:t>
            </a:r>
            <a:r>
              <a:rPr lang="ru-RU" altLang="ru-RU" sz="2000" b="1" dirty="0" smtClean="0">
                <a:solidFill>
                  <a:srgbClr val="C00000"/>
                </a:solidFill>
                <a:cs typeface="Tahoma" pitchFamily="34" charset="0"/>
              </a:rPr>
              <a:t>, </a:t>
            </a:r>
            <a:r>
              <a:rPr lang="en-US" altLang="ru-RU" sz="2000" b="1" dirty="0" smtClean="0">
                <a:solidFill>
                  <a:srgbClr val="C00000"/>
                </a:solidFill>
                <a:cs typeface="Tahoma" pitchFamily="34" charset="0"/>
              </a:rPr>
              <a:t>D</a:t>
            </a:r>
            <a:r>
              <a:rPr lang="ru-RU" altLang="ru-RU" sz="2000" b="1" dirty="0" smtClean="0">
                <a:solidFill>
                  <a:srgbClr val="C00000"/>
                </a:solidFill>
                <a:cs typeface="Tahoma" pitchFamily="34" charset="0"/>
              </a:rPr>
              <a:t> и </a:t>
            </a:r>
            <a:r>
              <a:rPr lang="en-US" altLang="ru-RU" sz="2000" b="1" dirty="0" smtClean="0">
                <a:solidFill>
                  <a:srgbClr val="C00000"/>
                </a:solidFill>
                <a:cs typeface="Tahoma" pitchFamily="34" charset="0"/>
              </a:rPr>
              <a:t>E</a:t>
            </a:r>
            <a:endParaRPr lang="ru-RU" altLang="ru-RU" sz="2000" dirty="0" smtClean="0">
              <a:solidFill>
                <a:srgbClr val="C00000"/>
              </a:solidFill>
              <a:cs typeface="Tahoma" pitchFamily="34" charset="0"/>
            </a:endParaRPr>
          </a:p>
          <a:p>
            <a:pPr algn="just">
              <a:spcBef>
                <a:spcPts val="600"/>
              </a:spcBef>
              <a:buClr>
                <a:srgbClr val="FF0000"/>
              </a:buClr>
              <a:buSzPct val="80000"/>
              <a:defRPr/>
            </a:pPr>
            <a:r>
              <a:rPr lang="ru-RU" altLang="ru-RU" sz="1500" dirty="0" smtClean="0">
                <a:solidFill>
                  <a:srgbClr val="C00000"/>
                </a:solidFill>
                <a:cs typeface="Tahoma" pitchFamily="34" charset="0"/>
              </a:rPr>
              <a:t>в графе 1 отражается </a:t>
            </a:r>
            <a:r>
              <a:rPr lang="ru-RU" altLang="ru-RU" sz="1500" dirty="0" smtClean="0">
                <a:cs typeface="Tahoma" pitchFamily="34" charset="0"/>
              </a:rPr>
              <a:t>стоимость готовой продукции, предназначенной для реализации (реализованной) другим юридическим или физическим лицам, выполненных работ и оказанных услуг промышленного характера другим юридическим или физическим </a:t>
            </a:r>
            <a:r>
              <a:rPr lang="ru-RU" altLang="ru-RU" sz="1500" dirty="0" smtClean="0">
                <a:cs typeface="Tahoma" pitchFamily="34" charset="0"/>
              </a:rPr>
              <a:t>лицам;</a:t>
            </a:r>
            <a:endParaRPr lang="ru-RU" altLang="ru-RU" sz="1500" dirty="0" smtClean="0">
              <a:cs typeface="Tahoma" pitchFamily="34" charset="0"/>
            </a:endParaRPr>
          </a:p>
          <a:p>
            <a:pPr algn="just">
              <a:spcBef>
                <a:spcPts val="600"/>
              </a:spcBef>
              <a:buClr>
                <a:srgbClr val="FF0000"/>
              </a:buClr>
              <a:buSzPct val="80000"/>
              <a:defRPr/>
            </a:pPr>
            <a:r>
              <a:rPr lang="ru-RU" altLang="ru-RU" sz="1500" dirty="0" smtClean="0">
                <a:solidFill>
                  <a:srgbClr val="C00000"/>
                </a:solidFill>
                <a:cs typeface="Tahoma" pitchFamily="34" charset="0"/>
              </a:rPr>
              <a:t>готовая продукция </a:t>
            </a:r>
            <a:r>
              <a:rPr lang="ru-RU" altLang="ru-RU" sz="1500" dirty="0" smtClean="0">
                <a:cs typeface="Tahoma" pitchFamily="34" charset="0"/>
              </a:rPr>
              <a:t>– это изделия и полуфабрикаты, полностью законченные обработкой, соответствующие требованиям действующих стандартов, утвержденным техническим условиям, в том числе по комплектности, или иной нормативно-технической документации, предусмотренной договором, принятые на складе или заказчиком (покупателем) и снабженные сертификатом или другим документом, удостоверяющим их </a:t>
            </a:r>
            <a:r>
              <a:rPr lang="ru-RU" altLang="ru-RU" sz="1500" dirty="0" smtClean="0">
                <a:cs typeface="Tahoma" pitchFamily="34" charset="0"/>
              </a:rPr>
              <a:t>качество;</a:t>
            </a:r>
            <a:endParaRPr lang="ru-RU" altLang="ru-RU" sz="1500" dirty="0" smtClean="0">
              <a:cs typeface="Tahoma" pitchFamily="34" charset="0"/>
            </a:endParaRPr>
          </a:p>
          <a:p>
            <a:pPr algn="just">
              <a:spcBef>
                <a:spcPts val="600"/>
              </a:spcBef>
              <a:buClr>
                <a:srgbClr val="FF0000"/>
              </a:buClr>
              <a:buSzPct val="80000"/>
              <a:defRPr/>
            </a:pPr>
            <a:r>
              <a:rPr lang="ru-RU" altLang="ru-RU" sz="1500" dirty="0" smtClean="0">
                <a:cs typeface="Tahoma" pitchFamily="34" charset="0"/>
              </a:rPr>
              <a:t>объем промышленного производства определяется </a:t>
            </a:r>
            <a:r>
              <a:rPr lang="ru-RU" altLang="ru-RU" sz="1500" dirty="0" smtClean="0">
                <a:solidFill>
                  <a:srgbClr val="C00000"/>
                </a:solidFill>
                <a:cs typeface="Tahoma" pitchFamily="34" charset="0"/>
              </a:rPr>
              <a:t>без стоимости внутризаводского </a:t>
            </a:r>
            <a:r>
              <a:rPr lang="ru-RU" altLang="ru-RU" sz="1500" dirty="0" smtClean="0">
                <a:solidFill>
                  <a:srgbClr val="C00000"/>
                </a:solidFill>
                <a:cs typeface="Tahoma" pitchFamily="34" charset="0"/>
              </a:rPr>
              <a:t>оборота; </a:t>
            </a:r>
            <a:endParaRPr lang="ru-RU" altLang="ru-RU" sz="1500" dirty="0" smtClean="0">
              <a:solidFill>
                <a:srgbClr val="C00000"/>
              </a:solidFill>
              <a:cs typeface="Tahoma" pitchFamily="34" charset="0"/>
            </a:endParaRPr>
          </a:p>
          <a:p>
            <a:pPr algn="just">
              <a:spcBef>
                <a:spcPts val="600"/>
              </a:spcBef>
              <a:buClr>
                <a:srgbClr val="FF0000"/>
              </a:buClr>
              <a:buSzPct val="80000"/>
              <a:defRPr/>
            </a:pPr>
            <a:r>
              <a:rPr lang="ru-RU" altLang="ru-RU" sz="1500" dirty="0" smtClean="0">
                <a:cs typeface="Tahoma" pitchFamily="34" charset="0"/>
              </a:rPr>
              <a:t>стоимость готовой продукции, реализованной другим юридическим или физическим лицам </a:t>
            </a:r>
            <a:r>
              <a:rPr lang="ru-RU" altLang="ru-RU" sz="1500" dirty="0" smtClean="0">
                <a:solidFill>
                  <a:srgbClr val="C00000"/>
                </a:solidFill>
                <a:cs typeface="Tahoma" pitchFamily="34" charset="0"/>
              </a:rPr>
              <a:t>через свои торговые объек</a:t>
            </a:r>
            <a:r>
              <a:rPr lang="ru-RU" altLang="ru-RU" sz="1500" dirty="0">
                <a:solidFill>
                  <a:srgbClr val="C00000"/>
                </a:solidFill>
                <a:cs typeface="Tahoma" pitchFamily="34" charset="0"/>
              </a:rPr>
              <a:t>ты</a:t>
            </a:r>
            <a:r>
              <a:rPr lang="ru-RU" altLang="ru-RU" sz="1500" dirty="0" smtClean="0">
                <a:cs typeface="Tahoma" pitchFamily="34" charset="0"/>
              </a:rPr>
              <a:t>, включается в объем промышленного производства </a:t>
            </a:r>
            <a:r>
              <a:rPr lang="ru-RU" altLang="ru-RU" sz="1500" dirty="0" smtClean="0">
                <a:solidFill>
                  <a:srgbClr val="C00000"/>
                </a:solidFill>
                <a:cs typeface="Tahoma" pitchFamily="34" charset="0"/>
              </a:rPr>
              <a:t>без учета торговой наценки </a:t>
            </a:r>
            <a:r>
              <a:rPr lang="ru-RU" altLang="ru-RU" sz="1500" dirty="0" smtClean="0">
                <a:cs typeface="Tahoma" pitchFamily="34" charset="0"/>
              </a:rPr>
              <a:t>(при этом торговая наценка отражается по соответствующим подклассам раздела 47)</a:t>
            </a:r>
            <a:r>
              <a:rPr lang="en-US" altLang="ru-RU" sz="1500" dirty="0" smtClean="0">
                <a:cs typeface="Tahoma" pitchFamily="34" charset="0"/>
              </a:rPr>
              <a:t>.</a:t>
            </a:r>
            <a:endParaRPr lang="ru-RU" altLang="ru-RU" sz="1500" dirty="0" smtClean="0">
              <a:cs typeface="Tahoma" pitchFamily="34" charset="0"/>
            </a:endParaRPr>
          </a:p>
          <a:p>
            <a:pPr>
              <a:defRPr/>
            </a:pPr>
            <a:endParaRPr lang="ru-RU" altLang="ru-RU" dirty="0" smtClean="0"/>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Объект 1"/>
          <p:cNvSpPr>
            <a:spLocks noGrp="1"/>
          </p:cNvSpPr>
          <p:nvPr>
            <p:ph idx="1"/>
          </p:nvPr>
        </p:nvSpPr>
        <p:spPr/>
        <p:txBody>
          <a:bodyPr/>
          <a:lstStyle/>
          <a:p>
            <a:pPr marL="109537" indent="0">
              <a:buFont typeface="Wingdings 3" pitchFamily="18" charset="2"/>
              <a:buNone/>
              <a:defRPr/>
            </a:pPr>
            <a:r>
              <a:rPr lang="ru-RU" altLang="ru-RU" sz="2000" b="1" dirty="0" smtClean="0">
                <a:solidFill>
                  <a:srgbClr val="C00000"/>
                </a:solidFill>
                <a:latin typeface="Tahoma" pitchFamily="34" charset="0"/>
                <a:cs typeface="Tahoma" pitchFamily="34" charset="0"/>
              </a:rPr>
              <a:t>секция </a:t>
            </a:r>
            <a:r>
              <a:rPr lang="en-US" altLang="ru-RU" sz="2000" b="1" dirty="0" smtClean="0">
                <a:solidFill>
                  <a:srgbClr val="C00000"/>
                </a:solidFill>
                <a:latin typeface="Tahoma" pitchFamily="34" charset="0"/>
                <a:cs typeface="Tahoma" pitchFamily="34" charset="0"/>
              </a:rPr>
              <a:t>F</a:t>
            </a:r>
            <a:endParaRPr lang="ru-RU" altLang="ru-RU" sz="2000" b="1" dirty="0" smtClean="0">
              <a:solidFill>
                <a:srgbClr val="C00000"/>
              </a:solidFill>
              <a:latin typeface="Tahoma" pitchFamily="34" charset="0"/>
              <a:cs typeface="Tahoma" pitchFamily="34" charset="0"/>
            </a:endParaRPr>
          </a:p>
          <a:p>
            <a:pPr marL="109537" indent="0">
              <a:buFont typeface="Wingdings 3" pitchFamily="18" charset="2"/>
              <a:buNone/>
              <a:defRPr/>
            </a:pPr>
            <a:endParaRPr lang="en-US" altLang="ru-RU" sz="2000" b="1" dirty="0" smtClean="0">
              <a:solidFill>
                <a:srgbClr val="C00000"/>
              </a:solidFill>
              <a:latin typeface="Tahoma" pitchFamily="34" charset="0"/>
              <a:cs typeface="Tahoma" pitchFamily="34" charset="0"/>
            </a:endParaRPr>
          </a:p>
          <a:p>
            <a:pPr algn="just">
              <a:buFont typeface="Wingdings 3" pitchFamily="18" charset="2"/>
              <a:buNone/>
              <a:defRPr/>
            </a:pPr>
            <a:r>
              <a:rPr lang="en-US" altLang="ru-RU" sz="1600" dirty="0" smtClean="0">
                <a:solidFill>
                  <a:srgbClr val="C00000"/>
                </a:solidFill>
                <a:cs typeface="Tahoma" pitchFamily="34" charset="0"/>
              </a:rPr>
              <a:t>	</a:t>
            </a:r>
            <a:r>
              <a:rPr lang="ru-RU" altLang="ru-RU" sz="1600" dirty="0" smtClean="0">
                <a:solidFill>
                  <a:srgbClr val="C00000"/>
                </a:solidFill>
                <a:cs typeface="Tahoma" pitchFamily="34" charset="0"/>
              </a:rPr>
              <a:t>Разницу между продажной и сформированной (фактической) стоимостью здания (части здания) </a:t>
            </a:r>
            <a:r>
              <a:rPr lang="ru-RU" altLang="ru-RU" sz="1600" dirty="0" smtClean="0">
                <a:cs typeface="Tahoma" pitchFamily="34" charset="0"/>
              </a:rPr>
              <a:t>отражает в графе 1:</a:t>
            </a:r>
            <a:endParaRPr lang="ru-RU" altLang="ru-RU" sz="1600" b="1" dirty="0" smtClean="0">
              <a:cs typeface="Tahoma" pitchFamily="34" charset="0"/>
            </a:endParaRPr>
          </a:p>
          <a:p>
            <a:pPr algn="just">
              <a:spcBef>
                <a:spcPts val="600"/>
              </a:spcBef>
              <a:buClr>
                <a:srgbClr val="C00000"/>
              </a:buClr>
              <a:buSzPct val="80000"/>
              <a:defRPr/>
            </a:pPr>
            <a:r>
              <a:rPr lang="ru-RU" altLang="ru-RU" sz="1600" dirty="0" smtClean="0">
                <a:cs typeface="Tahoma" pitchFamily="34" charset="0"/>
              </a:rPr>
              <a:t>по подклассу </a:t>
            </a:r>
            <a:r>
              <a:rPr lang="ru-RU" altLang="ru-RU" sz="1600" b="1" dirty="0" smtClean="0">
                <a:cs typeface="Tahoma" pitchFamily="34" charset="0"/>
              </a:rPr>
              <a:t>41100 </a:t>
            </a:r>
            <a:r>
              <a:rPr lang="ru-RU" altLang="ru-RU" sz="1600" dirty="0" smtClean="0">
                <a:cs typeface="Tahoma" pitchFamily="34" charset="0"/>
              </a:rPr>
              <a:t>организация, осуществляющая </a:t>
            </a:r>
            <a:r>
              <a:rPr lang="ru-RU" altLang="ru-RU" sz="1600" b="1" dirty="0" smtClean="0">
                <a:cs typeface="Tahoma" pitchFamily="34" charset="0"/>
              </a:rPr>
              <a:t>только функции заказчика при строительстве зданий и реализующая в дальнейшем здание </a:t>
            </a:r>
            <a:r>
              <a:rPr lang="ru-RU" altLang="ru-RU" sz="1600" dirty="0" smtClean="0">
                <a:cs typeface="Tahoma" pitchFamily="34" charset="0"/>
              </a:rPr>
              <a:t>(часть здания) другим юридическим или физическим лицам;</a:t>
            </a:r>
          </a:p>
          <a:p>
            <a:pPr algn="just">
              <a:buClr>
                <a:srgbClr val="C00000"/>
              </a:buClr>
              <a:buSzPct val="80000"/>
              <a:buFont typeface="Wingdings 3" pitchFamily="18" charset="2"/>
              <a:buNone/>
              <a:defRPr/>
            </a:pPr>
            <a:endParaRPr lang="ru-RU" altLang="ru-RU" sz="1600" i="1" dirty="0" smtClean="0">
              <a:solidFill>
                <a:srgbClr val="C00000"/>
              </a:solidFill>
              <a:cs typeface="Tahoma" pitchFamily="34" charset="0"/>
            </a:endParaRPr>
          </a:p>
          <a:p>
            <a:pPr algn="just">
              <a:buClr>
                <a:srgbClr val="C00000"/>
              </a:buClr>
              <a:buSzPct val="80000"/>
              <a:defRPr/>
            </a:pPr>
            <a:r>
              <a:rPr lang="ru-RU" altLang="ru-RU" sz="1600" dirty="0" smtClean="0">
                <a:cs typeface="Tahoma" pitchFamily="34" charset="0"/>
              </a:rPr>
              <a:t>по подклассу </a:t>
            </a:r>
            <a:r>
              <a:rPr lang="ru-RU" altLang="ru-RU" sz="1600" b="1" dirty="0" smtClean="0">
                <a:cs typeface="Tahoma" pitchFamily="34" charset="0"/>
              </a:rPr>
              <a:t>41200</a:t>
            </a:r>
            <a:r>
              <a:rPr lang="ru-RU" altLang="ru-RU" sz="1600" dirty="0" smtClean="0">
                <a:cs typeface="Tahoma" pitchFamily="34" charset="0"/>
              </a:rPr>
              <a:t> </a:t>
            </a:r>
            <a:r>
              <a:rPr lang="ru-RU" altLang="ru-RU" sz="1600" b="1" dirty="0" smtClean="0">
                <a:cs typeface="Tahoma" pitchFamily="34" charset="0"/>
              </a:rPr>
              <a:t>организация строительства </a:t>
            </a:r>
            <a:r>
              <a:rPr lang="ru-RU" altLang="ru-RU" sz="1600" dirty="0" smtClean="0">
                <a:solidFill>
                  <a:srgbClr val="5E2D37"/>
                </a:solidFill>
                <a:cs typeface="Tahoma" pitchFamily="34" charset="0"/>
              </a:rPr>
              <a:t>(т.е. основной вид экономической деятельности классифицируется в секции </a:t>
            </a:r>
            <a:r>
              <a:rPr lang="en-US" altLang="ru-RU" sz="1600" dirty="0" smtClean="0">
                <a:solidFill>
                  <a:srgbClr val="5E2D37"/>
                </a:solidFill>
                <a:cs typeface="Tahoma" pitchFamily="34" charset="0"/>
              </a:rPr>
              <a:t>F</a:t>
            </a:r>
            <a:r>
              <a:rPr lang="ru-RU" altLang="ru-RU" sz="1600" dirty="0" smtClean="0">
                <a:solidFill>
                  <a:srgbClr val="5E2D37"/>
                </a:solidFill>
                <a:cs typeface="Tahoma" pitchFamily="34" charset="0"/>
              </a:rPr>
              <a:t>, </a:t>
            </a:r>
            <a:br>
              <a:rPr lang="ru-RU" altLang="ru-RU" sz="1600" dirty="0" smtClean="0">
                <a:solidFill>
                  <a:srgbClr val="5E2D37"/>
                </a:solidFill>
                <a:cs typeface="Tahoma" pitchFamily="34" charset="0"/>
              </a:rPr>
            </a:br>
            <a:r>
              <a:rPr lang="ru-RU" altLang="ru-RU" sz="1600" dirty="0" smtClean="0">
                <a:solidFill>
                  <a:srgbClr val="5E2D37"/>
                </a:solidFill>
                <a:cs typeface="Tahoma" pitchFamily="34" charset="0"/>
              </a:rPr>
              <a:t>за исключением подклассов 41100 и 43992), </a:t>
            </a:r>
            <a:r>
              <a:rPr lang="ru-RU" altLang="ru-RU" sz="1600" b="1" dirty="0" smtClean="0">
                <a:cs typeface="Tahoma" pitchFamily="34" charset="0"/>
              </a:rPr>
              <a:t>осуществляющая функции застройщика</a:t>
            </a:r>
            <a:r>
              <a:rPr lang="ru-RU" altLang="ru-RU" sz="1600" dirty="0" smtClean="0">
                <a:cs typeface="Tahoma" pitchFamily="34" charset="0"/>
              </a:rPr>
              <a:t> при строительстве зданий и реализующая в дальнейшем здание (часть здания) другим юридическим или физическим лицам.</a:t>
            </a:r>
          </a:p>
          <a:p>
            <a:pPr>
              <a:defRPr/>
            </a:pPr>
            <a:endParaRPr lang="ru-RU" altLang="ru-RU" sz="1600" dirty="0" smtClean="0">
              <a:latin typeface="Tahoma" pitchFamily="34" charset="0"/>
              <a:cs typeface="Tahoma" pitchFamily="34" charset="0"/>
            </a:endParaRPr>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Объект 1"/>
          <p:cNvSpPr>
            <a:spLocks noGrp="1"/>
          </p:cNvSpPr>
          <p:nvPr>
            <p:ph idx="1"/>
          </p:nvPr>
        </p:nvSpPr>
        <p:spPr/>
        <p:txBody>
          <a:bodyPr/>
          <a:lstStyle/>
          <a:p>
            <a:pPr marL="182563" indent="0" algn="just">
              <a:lnSpc>
                <a:spcPts val="1600"/>
              </a:lnSpc>
              <a:spcBef>
                <a:spcPts val="600"/>
              </a:spcBef>
              <a:buFont typeface="Wingdings 3" pitchFamily="18" charset="2"/>
              <a:buNone/>
            </a:pPr>
            <a:r>
              <a:rPr lang="ru-RU" altLang="ru-RU" sz="1600" smtClean="0">
                <a:solidFill>
                  <a:srgbClr val="C00000"/>
                </a:solidFill>
                <a:cs typeface="Tahoma" pitchFamily="34" charset="0"/>
              </a:rPr>
              <a:t>В графе 1 отражается </a:t>
            </a:r>
            <a:r>
              <a:rPr lang="ru-RU" altLang="ru-RU" sz="1600" smtClean="0">
                <a:cs typeface="Tahoma" pitchFamily="34" charset="0"/>
              </a:rPr>
              <a:t>стоимость общестроительных и специальных работ </a:t>
            </a:r>
            <a:br>
              <a:rPr lang="ru-RU" altLang="ru-RU" sz="1600" smtClean="0">
                <a:cs typeface="Tahoma" pitchFamily="34" charset="0"/>
              </a:rPr>
            </a:br>
            <a:r>
              <a:rPr lang="ru-RU" altLang="ru-RU" sz="1600" smtClean="0">
                <a:cs typeface="Tahoma" pitchFamily="34" charset="0"/>
              </a:rPr>
              <a:t>по строительству зданий, сооружений и иных объектов строительства (группа 412, разделы 42 и 43,  кроме подкласса 43992), выполненных собственными силами за счет всех источников финансирования.</a:t>
            </a:r>
          </a:p>
          <a:p>
            <a:pPr marL="182563" indent="0" algn="just">
              <a:lnSpc>
                <a:spcPts val="1600"/>
              </a:lnSpc>
              <a:spcBef>
                <a:spcPts val="600"/>
              </a:spcBef>
              <a:buFont typeface="Wingdings 3" pitchFamily="18" charset="2"/>
              <a:buNone/>
            </a:pPr>
            <a:r>
              <a:rPr lang="ru-RU" altLang="ru-RU" sz="1600" smtClean="0">
                <a:solidFill>
                  <a:srgbClr val="C00000"/>
                </a:solidFill>
                <a:cs typeface="Tahoma" pitchFamily="34" charset="0"/>
              </a:rPr>
              <a:t>Организация строительства </a:t>
            </a:r>
            <a:r>
              <a:rPr lang="ru-RU" altLang="ru-RU" sz="1600" smtClean="0">
                <a:cs typeface="Tahoma" pitchFamily="34" charset="0"/>
              </a:rPr>
              <a:t>также</a:t>
            </a:r>
            <a:r>
              <a:rPr lang="ru-RU" altLang="ru-RU" sz="1600" smtClean="0">
                <a:solidFill>
                  <a:srgbClr val="CC6600"/>
                </a:solidFill>
                <a:cs typeface="Tahoma" pitchFamily="34" charset="0"/>
              </a:rPr>
              <a:t> </a:t>
            </a:r>
            <a:r>
              <a:rPr lang="ru-RU" altLang="ru-RU" sz="1600" smtClean="0">
                <a:cs typeface="Tahoma" pitchFamily="34" charset="0"/>
              </a:rPr>
              <a:t>отражает в графе 1:</a:t>
            </a:r>
          </a:p>
          <a:p>
            <a:pPr marL="182563" indent="0" algn="just">
              <a:lnSpc>
                <a:spcPts val="1600"/>
              </a:lnSpc>
              <a:spcBef>
                <a:spcPts val="600"/>
              </a:spcBef>
              <a:buClr>
                <a:srgbClr val="C00000"/>
              </a:buClr>
              <a:buSzPct val="90000"/>
            </a:pPr>
            <a:r>
              <a:rPr lang="ru-RU" altLang="ru-RU" sz="1600" smtClean="0">
                <a:cs typeface="Tahoma" pitchFamily="34" charset="0"/>
              </a:rPr>
              <a:t>стоимость работ, выполненных собственными силами при строительстве собственных объектов и объектов на продажу; </a:t>
            </a:r>
          </a:p>
          <a:p>
            <a:pPr marL="182563" indent="0" algn="just">
              <a:lnSpc>
                <a:spcPts val="1600"/>
              </a:lnSpc>
              <a:spcBef>
                <a:spcPts val="600"/>
              </a:spcBef>
              <a:buClr>
                <a:srgbClr val="C00000"/>
              </a:buClr>
              <a:buSzPct val="90000"/>
            </a:pPr>
            <a:r>
              <a:rPr lang="ru-RU" altLang="ru-RU" sz="1600" smtClean="0">
                <a:cs typeface="Tahoma" pitchFamily="34" charset="0"/>
              </a:rPr>
              <a:t>стоимость работ по техническому обслуживанию оборудования, несущего функциональную нагрузку в зданиях. </a:t>
            </a:r>
          </a:p>
          <a:p>
            <a:pPr marL="182563" indent="0" algn="just">
              <a:lnSpc>
                <a:spcPts val="1600"/>
              </a:lnSpc>
              <a:spcBef>
                <a:spcPts val="600"/>
              </a:spcBef>
              <a:buFont typeface="Wingdings 3" pitchFamily="18" charset="2"/>
              <a:buNone/>
            </a:pPr>
            <a:r>
              <a:rPr lang="ru-RU" altLang="ru-RU" sz="1600" smtClean="0">
                <a:solidFill>
                  <a:srgbClr val="C00000"/>
                </a:solidFill>
                <a:cs typeface="Tahoma" pitchFamily="34" charset="0"/>
              </a:rPr>
              <a:t>Организация, не являющаяся организацией строительства </a:t>
            </a:r>
            <a:r>
              <a:rPr lang="ru-RU" altLang="ru-RU" sz="1600" smtClean="0">
                <a:cs typeface="Tahoma" pitchFamily="34" charset="0"/>
              </a:rPr>
              <a:t>не отражает </a:t>
            </a:r>
            <a:br>
              <a:rPr lang="ru-RU" altLang="ru-RU" sz="1600" smtClean="0">
                <a:cs typeface="Tahoma" pitchFamily="34" charset="0"/>
              </a:rPr>
            </a:br>
            <a:r>
              <a:rPr lang="ru-RU" altLang="ru-RU" sz="1600" smtClean="0">
                <a:cs typeface="Tahoma" pitchFamily="34" charset="0"/>
              </a:rPr>
              <a:t>в графе 1:</a:t>
            </a:r>
          </a:p>
          <a:p>
            <a:pPr marL="182563" indent="0" algn="just">
              <a:lnSpc>
                <a:spcPts val="1600"/>
              </a:lnSpc>
              <a:spcBef>
                <a:spcPts val="600"/>
              </a:spcBef>
              <a:buClr>
                <a:srgbClr val="C00000"/>
              </a:buClr>
              <a:buSzPct val="90000"/>
            </a:pPr>
            <a:r>
              <a:rPr lang="ru-RU" altLang="ru-RU" sz="1600" smtClean="0">
                <a:cs typeface="Tahoma" pitchFamily="34" charset="0"/>
              </a:rPr>
              <a:t>стоимость строительно-монтажных работ по зданиям и сооружениям, выполненных собственными силами (хозяйственным способом) </a:t>
            </a:r>
            <a:br>
              <a:rPr lang="ru-RU" altLang="ru-RU" sz="1600" smtClean="0">
                <a:cs typeface="Tahoma" pitchFamily="34" charset="0"/>
              </a:rPr>
            </a:br>
            <a:r>
              <a:rPr lang="ru-RU" altLang="ru-RU" sz="1600" smtClean="0">
                <a:cs typeface="Tahoma" pitchFamily="34" charset="0"/>
              </a:rPr>
              <a:t>и способствующих формированию собственного основного капитала;</a:t>
            </a:r>
          </a:p>
          <a:p>
            <a:pPr marL="182563" indent="0" algn="just">
              <a:lnSpc>
                <a:spcPts val="1600"/>
              </a:lnSpc>
              <a:spcBef>
                <a:spcPts val="600"/>
              </a:spcBef>
              <a:buClr>
                <a:srgbClr val="C00000"/>
              </a:buClr>
              <a:buSzPct val="90000"/>
            </a:pPr>
            <a:r>
              <a:rPr lang="ru-RU" altLang="ru-RU" sz="1600" smtClean="0">
                <a:cs typeface="Tahoma" pitchFamily="34" charset="0"/>
              </a:rPr>
              <a:t>работ по ремонту собственных или арендованных зданий, сооружений, оборудования, затраты по которым учитываются в бухгалтерском учете </a:t>
            </a:r>
            <a:br>
              <a:rPr lang="ru-RU" altLang="ru-RU" sz="1600" smtClean="0">
                <a:cs typeface="Tahoma" pitchFamily="34" charset="0"/>
              </a:rPr>
            </a:br>
            <a:r>
              <a:rPr lang="ru-RU" altLang="ru-RU" sz="1600" smtClean="0">
                <a:cs typeface="Tahoma" pitchFamily="34" charset="0"/>
              </a:rPr>
              <a:t>на счетах затрат на производство продукции (работ, услуг) по основному виду экономической деятельности.  </a:t>
            </a:r>
          </a:p>
          <a:p>
            <a:pPr marL="182563" indent="0"/>
            <a:endParaRPr lang="ru-RU" altLang="ru-RU" smtClean="0"/>
          </a:p>
        </p:txBody>
      </p:sp>
      <p:sp>
        <p:nvSpPr>
          <p:cNvPr id="3" name="Заголовок 2"/>
          <p:cNvSpPr>
            <a:spLocks noGrp="1"/>
          </p:cNvSpPr>
          <p:nvPr>
            <p:ph type="title"/>
          </p:nvPr>
        </p:nvSpPr>
        <p:spPr/>
        <p:txBody>
          <a:bodyPr/>
          <a:lstStyle/>
          <a:p>
            <a:pPr algn="ctr">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Объект 1"/>
          <p:cNvSpPr>
            <a:spLocks noGrp="1"/>
          </p:cNvSpPr>
          <p:nvPr>
            <p:ph idx="1"/>
          </p:nvPr>
        </p:nvSpPr>
        <p:spPr/>
        <p:txBody>
          <a:bodyPr/>
          <a:lstStyle/>
          <a:p>
            <a:pPr algn="just">
              <a:spcBef>
                <a:spcPts val="1200"/>
              </a:spcBef>
              <a:buClr>
                <a:srgbClr val="C00000"/>
              </a:buClr>
              <a:buSzPct val="90000"/>
            </a:pPr>
            <a:r>
              <a:rPr lang="ru-RU" altLang="ru-RU" sz="1500" dirty="0" smtClean="0">
                <a:cs typeface="Tahoma" pitchFamily="34" charset="0"/>
              </a:rPr>
              <a:t>данные отражаются </a:t>
            </a:r>
            <a:r>
              <a:rPr lang="ru-RU" altLang="ru-RU" sz="1500" dirty="0" smtClean="0">
                <a:solidFill>
                  <a:srgbClr val="C00000"/>
                </a:solidFill>
                <a:cs typeface="Tahoma" pitchFamily="34" charset="0"/>
              </a:rPr>
              <a:t>без учета </a:t>
            </a:r>
            <a:r>
              <a:rPr lang="ru-RU" altLang="ru-RU" sz="1500" dirty="0" smtClean="0">
                <a:cs typeface="Tahoma" pitchFamily="34" charset="0"/>
              </a:rPr>
              <a:t>стоимости работ, выполненных привлеченными организациями </a:t>
            </a:r>
            <a:r>
              <a:rPr lang="ru-RU" altLang="ru-RU" sz="1500" dirty="0" smtClean="0">
                <a:solidFill>
                  <a:srgbClr val="C00000"/>
                </a:solidFill>
                <a:cs typeface="Tahoma" pitchFamily="34" charset="0"/>
              </a:rPr>
              <a:t>по договору </a:t>
            </a:r>
            <a:r>
              <a:rPr lang="ru-RU" altLang="ru-RU" sz="1500" dirty="0" smtClean="0">
                <a:solidFill>
                  <a:srgbClr val="C00000"/>
                </a:solidFill>
                <a:cs typeface="Tahoma" pitchFamily="34" charset="0"/>
              </a:rPr>
              <a:t>субподряда;</a:t>
            </a:r>
            <a:endParaRPr lang="ru-RU" altLang="ru-RU" sz="1500" dirty="0" smtClean="0">
              <a:solidFill>
                <a:srgbClr val="C00000"/>
              </a:solidFill>
              <a:cs typeface="Tahoma" pitchFamily="34" charset="0"/>
            </a:endParaRPr>
          </a:p>
          <a:p>
            <a:pPr algn="just">
              <a:spcBef>
                <a:spcPts val="1200"/>
              </a:spcBef>
              <a:buClr>
                <a:srgbClr val="C00000"/>
              </a:buClr>
              <a:buSzPct val="90000"/>
            </a:pPr>
            <a:r>
              <a:rPr lang="ru-RU" altLang="ru-RU" sz="1500" dirty="0" smtClean="0">
                <a:cs typeface="Tahoma" pitchFamily="34" charset="0"/>
              </a:rPr>
              <a:t>стоимость выполненных собственными силами работ по строительству отражается по соответствующим подклассам </a:t>
            </a:r>
            <a:r>
              <a:rPr lang="ru-RU" altLang="ru-RU" sz="1500" dirty="0" smtClean="0">
                <a:solidFill>
                  <a:srgbClr val="C00000"/>
                </a:solidFill>
                <a:cs typeface="Tahoma" pitchFamily="34" charset="0"/>
              </a:rPr>
              <a:t>секции </a:t>
            </a:r>
            <a:r>
              <a:rPr lang="en-US" altLang="ru-RU" sz="1500" dirty="0" smtClean="0">
                <a:solidFill>
                  <a:srgbClr val="C00000"/>
                </a:solidFill>
                <a:cs typeface="Tahoma" pitchFamily="34" charset="0"/>
              </a:rPr>
              <a:t>F </a:t>
            </a:r>
            <a:r>
              <a:rPr lang="ru-RU" altLang="ru-RU" sz="1500" dirty="0" smtClean="0">
                <a:solidFill>
                  <a:srgbClr val="C00000"/>
                </a:solidFill>
                <a:cs typeface="Tahoma" pitchFamily="34" charset="0"/>
              </a:rPr>
              <a:t>исходя из предмета договора подряда </a:t>
            </a:r>
            <a:r>
              <a:rPr lang="ru-RU" altLang="ru-RU" sz="1500" dirty="0" smtClean="0">
                <a:cs typeface="Tahoma" pitchFamily="34" charset="0"/>
              </a:rPr>
              <a:t>на основании данных акта сдачи-приемки выполненных строительных и иных специальных монтажных работ и других первичных учетных и иных документов, оформленных в установленном </a:t>
            </a:r>
            <a:r>
              <a:rPr lang="ru-RU" altLang="ru-RU" sz="1500" dirty="0" smtClean="0">
                <a:cs typeface="Tahoma" pitchFamily="34" charset="0"/>
              </a:rPr>
              <a:t>порядке;</a:t>
            </a:r>
            <a:endParaRPr lang="ru-RU" altLang="ru-RU" sz="1500" dirty="0" smtClean="0">
              <a:cs typeface="Tahoma" pitchFamily="34" charset="0"/>
            </a:endParaRPr>
          </a:p>
          <a:p>
            <a:pPr algn="just">
              <a:spcBef>
                <a:spcPts val="1200"/>
              </a:spcBef>
              <a:buClr>
                <a:srgbClr val="C00000"/>
              </a:buClr>
              <a:buSzPct val="90000"/>
            </a:pPr>
            <a:r>
              <a:rPr lang="ru-RU" altLang="ru-RU" sz="1500" dirty="0" smtClean="0">
                <a:cs typeface="Tahoma" pitchFamily="34" charset="0"/>
              </a:rPr>
              <a:t>если выполняется </a:t>
            </a:r>
            <a:r>
              <a:rPr lang="ru-RU" altLang="ru-RU" sz="1500" dirty="0" smtClean="0">
                <a:solidFill>
                  <a:srgbClr val="C00000"/>
                </a:solidFill>
                <a:cs typeface="Tahoma" pitchFamily="34" charset="0"/>
              </a:rPr>
              <a:t>весь комплекс строительных работ</a:t>
            </a:r>
            <a:r>
              <a:rPr lang="ru-RU" altLang="ru-RU" sz="1500" dirty="0" smtClean="0">
                <a:solidFill>
                  <a:srgbClr val="CC6600"/>
                </a:solidFill>
                <a:cs typeface="Tahoma" pitchFamily="34" charset="0"/>
              </a:rPr>
              <a:t> </a:t>
            </a:r>
            <a:r>
              <a:rPr lang="ru-RU" altLang="ru-RU" sz="1500" dirty="0" smtClean="0">
                <a:cs typeface="Tahoma" pitchFamily="34" charset="0"/>
              </a:rPr>
              <a:t>(от сноса старого здания и рытья котлована до покраски крыши), то указывается </a:t>
            </a:r>
            <a:r>
              <a:rPr lang="ru-RU" altLang="ru-RU" sz="1500" dirty="0" smtClean="0">
                <a:solidFill>
                  <a:srgbClr val="C00000"/>
                </a:solidFill>
                <a:cs typeface="Tahoma" pitchFamily="34" charset="0"/>
              </a:rPr>
              <a:t>подкласс </a:t>
            </a:r>
            <a:r>
              <a:rPr lang="ru-RU" altLang="ru-RU" sz="1500" dirty="0" smtClean="0">
                <a:solidFill>
                  <a:srgbClr val="C00000"/>
                </a:solidFill>
                <a:cs typeface="Tahoma" pitchFamily="34" charset="0"/>
              </a:rPr>
              <a:t>41200;</a:t>
            </a:r>
            <a:endParaRPr lang="ru-RU" altLang="ru-RU" sz="1500" dirty="0" smtClean="0">
              <a:solidFill>
                <a:srgbClr val="C00000"/>
              </a:solidFill>
              <a:cs typeface="Tahoma" pitchFamily="34" charset="0"/>
            </a:endParaRPr>
          </a:p>
          <a:p>
            <a:pPr algn="just">
              <a:spcBef>
                <a:spcPts val="1200"/>
              </a:spcBef>
              <a:buClr>
                <a:srgbClr val="C00000"/>
              </a:buClr>
              <a:buSzPct val="90000"/>
            </a:pPr>
            <a:r>
              <a:rPr lang="ru-RU" altLang="ru-RU" sz="1500" dirty="0" smtClean="0">
                <a:cs typeface="Tahoma" pitchFamily="34" charset="0"/>
              </a:rPr>
              <a:t>если выполняются </a:t>
            </a:r>
            <a:r>
              <a:rPr lang="ru-RU" altLang="ru-RU" sz="1500" dirty="0" smtClean="0">
                <a:solidFill>
                  <a:srgbClr val="C00000"/>
                </a:solidFill>
                <a:cs typeface="Tahoma" pitchFamily="34" charset="0"/>
              </a:rPr>
              <a:t>общестроительные работы на объектах гражданского строительства</a:t>
            </a:r>
            <a:r>
              <a:rPr lang="ru-RU" altLang="ru-RU" sz="1500" dirty="0" smtClean="0">
                <a:solidFill>
                  <a:srgbClr val="CC6600"/>
                </a:solidFill>
                <a:cs typeface="Tahoma" pitchFamily="34" charset="0"/>
              </a:rPr>
              <a:t> </a:t>
            </a:r>
            <a:r>
              <a:rPr lang="ru-RU" altLang="ru-RU" sz="1500" dirty="0" smtClean="0">
                <a:cs typeface="Tahoma" pitchFamily="34" charset="0"/>
              </a:rPr>
              <a:t>(автомобильные и железные дороги, метро, мосты, тоннели, трубопроводы, линии электропередач и телекоммуникаций, прочие инженерные сооружения), то указывается </a:t>
            </a:r>
            <a:r>
              <a:rPr lang="ru-RU" altLang="ru-RU" sz="1500" dirty="0" smtClean="0">
                <a:solidFill>
                  <a:srgbClr val="C00000"/>
                </a:solidFill>
                <a:cs typeface="Tahoma" pitchFamily="34" charset="0"/>
              </a:rPr>
              <a:t>соответствующий подкласс раздела </a:t>
            </a:r>
            <a:r>
              <a:rPr lang="ru-RU" altLang="ru-RU" sz="1500" dirty="0" smtClean="0">
                <a:solidFill>
                  <a:srgbClr val="C00000"/>
                </a:solidFill>
                <a:cs typeface="Tahoma" pitchFamily="34" charset="0"/>
              </a:rPr>
              <a:t>42;</a:t>
            </a:r>
            <a:endParaRPr lang="ru-RU" altLang="ru-RU" sz="1500" dirty="0" smtClean="0">
              <a:solidFill>
                <a:srgbClr val="C00000"/>
              </a:solidFill>
              <a:cs typeface="Tahoma" pitchFamily="34" charset="0"/>
            </a:endParaRPr>
          </a:p>
          <a:p>
            <a:pPr algn="just">
              <a:spcBef>
                <a:spcPts val="1200"/>
              </a:spcBef>
              <a:buClr>
                <a:srgbClr val="C00000"/>
              </a:buClr>
              <a:buSzPct val="90000"/>
            </a:pPr>
            <a:r>
              <a:rPr lang="ru-RU" altLang="ru-RU" sz="1500" dirty="0" smtClean="0">
                <a:cs typeface="Tahoma" pitchFamily="34" charset="0"/>
              </a:rPr>
              <a:t>если выполняются </a:t>
            </a:r>
            <a:r>
              <a:rPr lang="ru-RU" altLang="ru-RU" sz="1500" dirty="0" smtClean="0">
                <a:solidFill>
                  <a:srgbClr val="C00000"/>
                </a:solidFill>
                <a:cs typeface="Tahoma" pitchFamily="34" charset="0"/>
              </a:rPr>
              <a:t>специальные строительные работы,</a:t>
            </a:r>
            <a:r>
              <a:rPr lang="en-US" altLang="ru-RU" sz="1500" dirty="0" smtClean="0">
                <a:solidFill>
                  <a:srgbClr val="C00000"/>
                </a:solidFill>
                <a:cs typeface="Tahoma" pitchFamily="34" charset="0"/>
              </a:rPr>
              <a:t> </a:t>
            </a:r>
            <a:r>
              <a:rPr lang="ru-RU" altLang="ru-RU" sz="1500" dirty="0" smtClean="0">
                <a:cs typeface="Tahoma" pitchFamily="34" charset="0"/>
              </a:rPr>
              <a:t>то указывается </a:t>
            </a:r>
            <a:r>
              <a:rPr lang="ru-RU" altLang="ru-RU" sz="1500" dirty="0" smtClean="0">
                <a:solidFill>
                  <a:srgbClr val="C00000"/>
                </a:solidFill>
                <a:cs typeface="Tahoma" pitchFamily="34" charset="0"/>
              </a:rPr>
              <a:t>соответствующий подкласс раздела </a:t>
            </a:r>
            <a:r>
              <a:rPr lang="ru-RU" altLang="ru-RU" sz="1500" dirty="0" smtClean="0">
                <a:solidFill>
                  <a:srgbClr val="C00000"/>
                </a:solidFill>
                <a:cs typeface="Tahoma" pitchFamily="34" charset="0"/>
              </a:rPr>
              <a:t>43;</a:t>
            </a:r>
            <a:r>
              <a:rPr lang="ru-RU" altLang="ru-RU" sz="1500" dirty="0" smtClean="0">
                <a:solidFill>
                  <a:srgbClr val="C00000"/>
                </a:solidFill>
                <a:cs typeface="Tahoma" pitchFamily="34" charset="0"/>
              </a:rPr>
              <a:t> </a:t>
            </a:r>
            <a:endParaRPr lang="ru-RU" altLang="ru-RU" sz="1500" i="1" dirty="0" smtClean="0">
              <a:solidFill>
                <a:srgbClr val="C00000"/>
              </a:solidFill>
              <a:cs typeface="Tahoma" pitchFamily="34" charset="0"/>
            </a:endParaRPr>
          </a:p>
          <a:p>
            <a:endParaRPr lang="ru-RU" altLang="ru-RU" dirty="0" smtClean="0"/>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Объект 1"/>
          <p:cNvSpPr>
            <a:spLocks noGrp="1"/>
          </p:cNvSpPr>
          <p:nvPr>
            <p:ph idx="1"/>
          </p:nvPr>
        </p:nvSpPr>
        <p:spPr/>
        <p:txBody>
          <a:bodyPr/>
          <a:lstStyle/>
          <a:p>
            <a:pPr marL="109537" indent="0">
              <a:buFont typeface="Wingdings 3" pitchFamily="18" charset="2"/>
              <a:buNone/>
              <a:defRPr/>
            </a:pPr>
            <a:r>
              <a:rPr lang="ru-RU" altLang="ru-RU" sz="2000" b="1" dirty="0" smtClean="0">
                <a:solidFill>
                  <a:srgbClr val="C00000"/>
                </a:solidFill>
                <a:cs typeface="Tahoma" pitchFamily="34" charset="0"/>
              </a:rPr>
              <a:t>секция </a:t>
            </a:r>
            <a:r>
              <a:rPr lang="en-US" altLang="ru-RU" sz="2000" b="1" dirty="0" smtClean="0">
                <a:solidFill>
                  <a:srgbClr val="C00000"/>
                </a:solidFill>
                <a:cs typeface="Tahoma" pitchFamily="34" charset="0"/>
              </a:rPr>
              <a:t>G</a:t>
            </a:r>
            <a:r>
              <a:rPr lang="ru-RU" altLang="ru-RU" sz="2000" b="1" dirty="0" smtClean="0">
                <a:solidFill>
                  <a:srgbClr val="C00000"/>
                </a:solidFill>
                <a:cs typeface="Tahoma" pitchFamily="34" charset="0"/>
              </a:rPr>
              <a:t>. Изменения</a:t>
            </a:r>
            <a:endParaRPr lang="en-US" altLang="ru-RU" sz="2000" b="1" dirty="0" smtClean="0">
              <a:solidFill>
                <a:srgbClr val="C00000"/>
              </a:solidFill>
              <a:cs typeface="Tahoma" pitchFamily="34" charset="0"/>
            </a:endParaRPr>
          </a:p>
          <a:p>
            <a:pPr algn="just">
              <a:spcBef>
                <a:spcPts val="600"/>
              </a:spcBef>
              <a:buFont typeface="Wingdings 3" pitchFamily="18" charset="2"/>
              <a:buNone/>
              <a:defRPr/>
            </a:pPr>
            <a:r>
              <a:rPr lang="ru-RU" altLang="ru-RU" sz="1500" dirty="0" smtClean="0">
                <a:solidFill>
                  <a:srgbClr val="C00000"/>
                </a:solidFill>
              </a:rPr>
              <a:t>	В графе 1 </a:t>
            </a:r>
            <a:r>
              <a:rPr lang="ru-RU" altLang="ru-RU" sz="1500" dirty="0" smtClean="0"/>
              <a:t>при осуществлении оптовой и розничной торговли (группы 451, 453, 454 (кроме подкласса 45403), разделы 46 и 47) отражаются: </a:t>
            </a:r>
          </a:p>
          <a:p>
            <a:pPr algn="just">
              <a:spcBef>
                <a:spcPts val="600"/>
              </a:spcBef>
              <a:buClr>
                <a:srgbClr val="C00000"/>
              </a:buClr>
              <a:buSzPct val="90000"/>
              <a:defRPr/>
            </a:pPr>
            <a:r>
              <a:rPr lang="ru-RU" altLang="ru-RU" sz="1500" dirty="0" smtClean="0"/>
              <a:t>валовой доход; </a:t>
            </a:r>
          </a:p>
          <a:p>
            <a:pPr algn="just">
              <a:spcBef>
                <a:spcPts val="600"/>
              </a:spcBef>
              <a:buClr>
                <a:srgbClr val="C00000"/>
              </a:buClr>
              <a:buSzPct val="90000"/>
              <a:defRPr/>
            </a:pPr>
            <a:r>
              <a:rPr lang="ru-RU" altLang="ru-RU" sz="1500" dirty="0" smtClean="0"/>
              <a:t>стоимость оказанных услуг в размере вознаграждения при осуществлении сделки в интересах другого лица, в том числе на основании договоров поручения, комиссии. </a:t>
            </a:r>
          </a:p>
          <a:p>
            <a:pPr algn="just">
              <a:spcBef>
                <a:spcPts val="600"/>
              </a:spcBef>
              <a:buFont typeface="Wingdings 3" pitchFamily="18" charset="2"/>
              <a:buNone/>
              <a:defRPr/>
            </a:pPr>
            <a:r>
              <a:rPr lang="ru-RU" altLang="ru-RU" sz="1500" dirty="0" smtClean="0"/>
              <a:t>	Валовой доход исчисляется как разница между продажной и покупной стоимостью отгруженных товаров за вычетом налогов и сборов, исчисляемых из выручки</a:t>
            </a:r>
            <a:r>
              <a:rPr lang="ru-RU" altLang="ru-RU" sz="1500" b="1" dirty="0" smtClean="0"/>
              <a:t>, вывозных таможенных пошлин </a:t>
            </a:r>
            <a:r>
              <a:rPr lang="ru-RU" altLang="ru-RU" sz="1500" i="1" dirty="0" smtClean="0">
                <a:solidFill>
                  <a:srgbClr val="C00000"/>
                </a:solidFill>
              </a:rPr>
              <a:t>(абзац 2 ч.1 п.106 Указаний </a:t>
            </a:r>
            <a:br>
              <a:rPr lang="ru-RU" altLang="ru-RU" sz="1500" i="1" dirty="0" smtClean="0">
                <a:solidFill>
                  <a:srgbClr val="C00000"/>
                </a:solidFill>
              </a:rPr>
            </a:br>
            <a:r>
              <a:rPr lang="ru-RU" altLang="ru-RU" sz="1500" i="1" dirty="0" smtClean="0">
                <a:solidFill>
                  <a:srgbClr val="C00000"/>
                </a:solidFill>
              </a:rPr>
              <a:t>в редакции постановления </a:t>
            </a:r>
            <a:r>
              <a:rPr lang="ru-RU" altLang="ru-RU" sz="1500" i="1" dirty="0" err="1" smtClean="0">
                <a:solidFill>
                  <a:srgbClr val="C00000"/>
                </a:solidFill>
              </a:rPr>
              <a:t>Белстата</a:t>
            </a:r>
            <a:r>
              <a:rPr lang="ru-RU" altLang="ru-RU" sz="1500" i="1" dirty="0" smtClean="0">
                <a:solidFill>
                  <a:srgbClr val="C00000"/>
                </a:solidFill>
              </a:rPr>
              <a:t> от 04.11.2022 № 118).</a:t>
            </a:r>
          </a:p>
          <a:p>
            <a:pPr algn="just">
              <a:spcBef>
                <a:spcPts val="600"/>
              </a:spcBef>
              <a:buFont typeface="Wingdings 3" pitchFamily="18" charset="2"/>
              <a:buNone/>
              <a:defRPr/>
            </a:pPr>
            <a:r>
              <a:rPr lang="ru-RU" altLang="ru-RU" sz="1500" dirty="0" smtClean="0"/>
              <a:t>	В случае получения при расчете валового дохода данных, равных нулю, </a:t>
            </a:r>
            <a:r>
              <a:rPr lang="en-US" altLang="ru-RU" sz="1500" dirty="0" smtClean="0"/>
              <a:t/>
            </a:r>
            <a:br>
              <a:rPr lang="en-US" altLang="ru-RU" sz="1500" dirty="0" smtClean="0"/>
            </a:br>
            <a:r>
              <a:rPr lang="ru-RU" altLang="ru-RU" sz="1500" dirty="0" smtClean="0"/>
              <a:t>в графе 1 проставляется ноль, данных </a:t>
            </a:r>
            <a:r>
              <a:rPr lang="ru-RU" altLang="ru-RU" sz="1500" dirty="0" smtClean="0">
                <a:solidFill>
                  <a:srgbClr val="C00000"/>
                </a:solidFill>
              </a:rPr>
              <a:t>меньше нуля </a:t>
            </a:r>
            <a:r>
              <a:rPr lang="ru-RU" altLang="ru-RU" sz="1500" dirty="0" smtClean="0"/>
              <a:t>– отрицательное значение. </a:t>
            </a:r>
          </a:p>
          <a:p>
            <a:pPr algn="just">
              <a:spcBef>
                <a:spcPts val="1200"/>
              </a:spcBef>
              <a:buFont typeface="Wingdings 3" pitchFamily="18" charset="2"/>
              <a:buNone/>
              <a:defRPr/>
            </a:pPr>
            <a:r>
              <a:rPr lang="ru-RU" altLang="ru-RU" sz="1500" dirty="0" smtClean="0"/>
              <a:t>	При невозможности распределения валового дохода по розничной и оптовой торговле по видам экономической деятельности допускается его распределение в соответствии со структурой товарооборота в общем объеме товарооборота организации.</a:t>
            </a:r>
            <a:endParaRPr lang="ru-RU" altLang="ru-RU" sz="1500" b="1" i="1" dirty="0" smtClean="0"/>
          </a:p>
          <a:p>
            <a:pPr>
              <a:defRPr/>
            </a:pPr>
            <a:endParaRPr lang="ru-RU" altLang="ru-RU" sz="1500" dirty="0" smtClean="0">
              <a:cs typeface="Tahoma" pitchFamily="34" charset="0"/>
            </a:endParaRPr>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ъект 2"/>
          <p:cNvSpPr>
            <a:spLocks noGrp="1"/>
          </p:cNvSpPr>
          <p:nvPr>
            <p:ph idx="1"/>
          </p:nvPr>
        </p:nvSpPr>
        <p:spPr>
          <a:xfrm>
            <a:off x="642938" y="1412875"/>
            <a:ext cx="8105775" cy="4032250"/>
          </a:xfrm>
        </p:spPr>
        <p:txBody>
          <a:bodyPr/>
          <a:lstStyle/>
          <a:p>
            <a:pPr marL="109538" indent="0" algn="ctr" eaLnBrk="1" hangingPunct="1">
              <a:buFont typeface="Wingdings" pitchFamily="2" charset="2"/>
              <a:buNone/>
            </a:pPr>
            <a:endParaRPr lang="ru-RU" altLang="ru-RU" sz="1900" dirty="0" smtClean="0">
              <a:latin typeface="Tahoma" pitchFamily="34" charset="0"/>
              <a:cs typeface="Tahoma" pitchFamily="34" charset="0"/>
            </a:endParaRPr>
          </a:p>
          <a:p>
            <a:pPr marL="109538" indent="0" algn="just" eaLnBrk="1" hangingPunct="1">
              <a:spcBef>
                <a:spcPct val="0"/>
              </a:spcBef>
              <a:buFont typeface="Wingdings" pitchFamily="2" charset="2"/>
              <a:buNone/>
            </a:pPr>
            <a:r>
              <a:rPr lang="ru-RU" altLang="ru-RU" sz="1800" b="1" dirty="0" smtClean="0">
                <a:solidFill>
                  <a:srgbClr val="C00000"/>
                </a:solidFill>
                <a:latin typeface="Tahoma" pitchFamily="34" charset="0"/>
                <a:cs typeface="Tahoma" pitchFamily="34" charset="0"/>
              </a:rPr>
              <a:t>только в виде электронного документа </a:t>
            </a:r>
          </a:p>
          <a:p>
            <a:pPr marL="109538" indent="0" algn="just" eaLnBrk="1" hangingPunct="1">
              <a:spcBef>
                <a:spcPct val="0"/>
              </a:spcBef>
              <a:buFont typeface="Wingdings" pitchFamily="2" charset="2"/>
              <a:buNone/>
            </a:pPr>
            <a:r>
              <a:rPr lang="ru-RU" altLang="ru-RU" sz="1800" dirty="0" smtClean="0">
                <a:latin typeface="Tahoma" pitchFamily="34" charset="0"/>
                <a:cs typeface="Tahoma" pitchFamily="34" charset="0"/>
              </a:rPr>
              <a:t>с использованием специализированного программного обеспечения, размещенного на официальном сайте </a:t>
            </a:r>
            <a:r>
              <a:rPr lang="ru-RU" altLang="ru-RU" sz="1800" dirty="0" err="1" smtClean="0">
                <a:latin typeface="Tahoma" pitchFamily="34" charset="0"/>
                <a:cs typeface="Tahoma" pitchFamily="34" charset="0"/>
              </a:rPr>
              <a:t>Белстата</a:t>
            </a:r>
            <a:r>
              <a:rPr lang="ru-RU" altLang="ru-RU" sz="1800" dirty="0" smtClean="0">
                <a:latin typeface="Tahoma" pitchFamily="34" charset="0"/>
                <a:cs typeface="Tahoma" pitchFamily="34" charset="0"/>
              </a:rPr>
              <a:t> в глобальной компьютерной сети Интернет </a:t>
            </a:r>
            <a:r>
              <a:rPr lang="ru-RU" altLang="ru-RU" sz="1800" dirty="0" smtClean="0">
                <a:solidFill>
                  <a:srgbClr val="0000FF"/>
                </a:solidFill>
                <a:latin typeface="Tahoma" pitchFamily="34" charset="0"/>
                <a:cs typeface="Tahoma" pitchFamily="34" charset="0"/>
                <a:hlinkClick r:id="rId2"/>
              </a:rPr>
              <a:t>http://www.belstat.gov.by</a:t>
            </a:r>
            <a:r>
              <a:rPr lang="ru-RU" altLang="ru-RU" sz="1800" dirty="0" smtClean="0">
                <a:solidFill>
                  <a:srgbClr val="0000FF"/>
                </a:solidFill>
                <a:latin typeface="Tahoma" pitchFamily="34" charset="0"/>
                <a:cs typeface="Tahoma" pitchFamily="34" charset="0"/>
              </a:rPr>
              <a:t> </a:t>
            </a:r>
            <a:r>
              <a:rPr lang="ru-RU" altLang="ru-RU" sz="1800" dirty="0" smtClean="0">
                <a:latin typeface="Tahoma" pitchFamily="34" charset="0"/>
                <a:cs typeface="Tahoma" pitchFamily="34" charset="0"/>
              </a:rPr>
              <a:t>в рубрике «Респондентам, Электронная отчетность» </a:t>
            </a:r>
            <a:endParaRPr lang="ru-RU" altLang="ru-RU" sz="1800" b="1" dirty="0" smtClean="0">
              <a:solidFill>
                <a:srgbClr val="CC0000"/>
              </a:solidFill>
              <a:latin typeface="Tahoma" pitchFamily="34" charset="0"/>
              <a:cs typeface="Tahoma" pitchFamily="34" charset="0"/>
            </a:endParaRPr>
          </a:p>
          <a:p>
            <a:pPr marL="109538" indent="0" algn="ctr" eaLnBrk="1" hangingPunct="1">
              <a:buFont typeface="Wingdings 3" pitchFamily="18" charset="2"/>
              <a:buNone/>
            </a:pPr>
            <a:r>
              <a:rPr lang="ru-RU" altLang="ru-RU" sz="1800" b="1" dirty="0" smtClean="0">
                <a:solidFill>
                  <a:srgbClr val="CC0000"/>
                </a:solidFill>
                <a:latin typeface="Tahoma" pitchFamily="34" charset="0"/>
                <a:cs typeface="Tahoma" pitchFamily="34" charset="0"/>
              </a:rPr>
              <a:t>с </a:t>
            </a:r>
            <a:r>
              <a:rPr lang="ru-RU" altLang="ru-RU" sz="1800" b="1" dirty="0" smtClean="0">
                <a:solidFill>
                  <a:srgbClr val="CC0000"/>
                </a:solidFill>
                <a:latin typeface="Tahoma" pitchFamily="34" charset="0"/>
                <a:cs typeface="Tahoma" pitchFamily="34" charset="0"/>
              </a:rPr>
              <a:t>2 февраля по 15 февраля 202</a:t>
            </a:r>
            <a:r>
              <a:rPr lang="en-US" altLang="ru-RU" sz="1800" b="1" dirty="0" smtClean="0">
                <a:solidFill>
                  <a:srgbClr val="CC0000"/>
                </a:solidFill>
                <a:latin typeface="Tahoma" pitchFamily="34" charset="0"/>
                <a:cs typeface="Tahoma" pitchFamily="34" charset="0"/>
              </a:rPr>
              <a:t>3</a:t>
            </a:r>
            <a:r>
              <a:rPr lang="ru-RU" altLang="ru-RU" sz="1800" b="1" dirty="0" smtClean="0">
                <a:solidFill>
                  <a:srgbClr val="CC0000"/>
                </a:solidFill>
                <a:latin typeface="Tahoma" pitchFamily="34" charset="0"/>
                <a:cs typeface="Tahoma" pitchFamily="34" charset="0"/>
              </a:rPr>
              <a:t> года включительно</a:t>
            </a:r>
          </a:p>
          <a:p>
            <a:pPr marL="109538" indent="0" algn="ctr" eaLnBrk="1" hangingPunct="1">
              <a:buFont typeface="Wingdings" pitchFamily="2" charset="2"/>
              <a:buNone/>
            </a:pPr>
            <a:endParaRPr lang="ru-RU" altLang="ru-RU" sz="1800" dirty="0" smtClean="0">
              <a:latin typeface="Tahoma" pitchFamily="34" charset="0"/>
              <a:cs typeface="Tahoma" pitchFamily="34" charset="0"/>
            </a:endParaRPr>
          </a:p>
          <a:p>
            <a:pPr marL="109538" indent="0" algn="just" eaLnBrk="1" hangingPunct="1">
              <a:buFont typeface="Wingdings" pitchFamily="2" charset="2"/>
              <a:buNone/>
            </a:pPr>
            <a:r>
              <a:rPr lang="ru-RU" altLang="ru-RU" sz="1800" dirty="0" smtClean="0">
                <a:latin typeface="Tahoma" pitchFamily="34" charset="0"/>
                <a:cs typeface="Tahoma" pitchFamily="34" charset="0"/>
              </a:rPr>
              <a:t>   </a:t>
            </a:r>
            <a:r>
              <a:rPr lang="ru-RU" altLang="ru-RU" sz="1800" b="1" dirty="0" smtClean="0">
                <a:solidFill>
                  <a:srgbClr val="C00000"/>
                </a:solidFill>
                <a:latin typeface="Tahoma" pitchFamily="34" charset="0"/>
                <a:cs typeface="Tahoma" pitchFamily="34" charset="0"/>
              </a:rPr>
              <a:t>Представление формы 1-мп по электронной почте (</a:t>
            </a:r>
            <a:r>
              <a:rPr lang="en-US" altLang="ru-RU" sz="1800" b="1" dirty="0" smtClean="0">
                <a:solidFill>
                  <a:srgbClr val="C00000"/>
                </a:solidFill>
                <a:latin typeface="Tahoma" pitchFamily="34" charset="0"/>
                <a:cs typeface="Tahoma" pitchFamily="34" charset="0"/>
              </a:rPr>
              <a:t>e-mail)</a:t>
            </a:r>
            <a:r>
              <a:rPr lang="ru-RU" altLang="ru-RU" sz="1800" b="1" dirty="0" smtClean="0">
                <a:solidFill>
                  <a:srgbClr val="C00000"/>
                </a:solidFill>
                <a:latin typeface="Tahoma" pitchFamily="34" charset="0"/>
                <a:cs typeface="Tahoma" pitchFamily="34" charset="0"/>
              </a:rPr>
              <a:t> </a:t>
            </a:r>
            <a:br>
              <a:rPr lang="ru-RU" altLang="ru-RU" sz="1800" b="1" dirty="0" smtClean="0">
                <a:solidFill>
                  <a:srgbClr val="C00000"/>
                </a:solidFill>
                <a:latin typeface="Tahoma" pitchFamily="34" charset="0"/>
                <a:cs typeface="Tahoma" pitchFamily="34" charset="0"/>
              </a:rPr>
            </a:br>
            <a:r>
              <a:rPr lang="ru-RU" altLang="ru-RU" sz="1800" b="1" dirty="0" smtClean="0">
                <a:solidFill>
                  <a:srgbClr val="C00000"/>
                </a:solidFill>
                <a:latin typeface="Tahoma" pitchFamily="34" charset="0"/>
                <a:cs typeface="Tahoma" pitchFamily="34" charset="0"/>
              </a:rPr>
              <a:t>не допускается. </a:t>
            </a:r>
          </a:p>
          <a:p>
            <a:pPr marL="109538" indent="0" algn="just" eaLnBrk="1" hangingPunct="1">
              <a:buFont typeface="Wingdings" pitchFamily="2" charset="2"/>
              <a:buNone/>
            </a:pPr>
            <a:endParaRPr lang="ru-RU" altLang="ru-RU" sz="1800" dirty="0" smtClean="0">
              <a:solidFill>
                <a:srgbClr val="FF0000"/>
              </a:solidFill>
              <a:latin typeface="Tahoma" pitchFamily="34" charset="0"/>
              <a:cs typeface="Tahoma" pitchFamily="34" charset="0"/>
            </a:endParaRPr>
          </a:p>
          <a:p>
            <a:pPr marL="109538" indent="0" algn="ctr" eaLnBrk="1" hangingPunct="1">
              <a:buFont typeface="Wingdings" pitchFamily="2" charset="2"/>
              <a:buNone/>
            </a:pPr>
            <a:endParaRPr lang="ru-RU" altLang="ru-RU" sz="2000" b="1" dirty="0" smtClean="0">
              <a:solidFill>
                <a:srgbClr val="CC0000"/>
              </a:solidFill>
              <a:latin typeface="Tahoma" pitchFamily="34" charset="0"/>
              <a:cs typeface="Tahoma" pitchFamily="34" charset="0"/>
            </a:endParaRPr>
          </a:p>
          <a:p>
            <a:pPr marL="109538" indent="0" algn="ctr" eaLnBrk="1" hangingPunct="1">
              <a:buFont typeface="Wingdings" pitchFamily="2" charset="2"/>
              <a:buNone/>
            </a:pPr>
            <a:endParaRPr lang="ru-RU" altLang="ru-RU" sz="1200" b="1" dirty="0" smtClean="0">
              <a:solidFill>
                <a:srgbClr val="CC0000"/>
              </a:solidFill>
              <a:latin typeface="Tahoma" pitchFamily="34" charset="0"/>
              <a:cs typeface="Tahoma" pitchFamily="34" charset="0"/>
            </a:endParaRPr>
          </a:p>
        </p:txBody>
      </p:sp>
      <p:sp>
        <p:nvSpPr>
          <p:cNvPr id="11266" name="Заголовок 1"/>
          <p:cNvSpPr>
            <a:spLocks noGrp="1"/>
          </p:cNvSpPr>
          <p:nvPr>
            <p:ph type="title"/>
          </p:nvPr>
        </p:nvSpPr>
        <p:spPr>
          <a:xfrm>
            <a:off x="285750" y="188913"/>
            <a:ext cx="8229600" cy="1152525"/>
          </a:xfrm>
        </p:spPr>
        <p:txBody>
          <a:bodyPr/>
          <a:lstStyle/>
          <a:p>
            <a:pPr algn="ctr" eaLnBrk="1" fontAlgn="auto" hangingPunct="1">
              <a:spcAft>
                <a:spcPts val="0"/>
              </a:spcAft>
              <a:defRPr/>
            </a:pPr>
            <a:r>
              <a:rPr lang="ru-RU" sz="2400" dirty="0">
                <a:solidFill>
                  <a:schemeClr val="tx1">
                    <a:lumMod val="75000"/>
                    <a:lumOff val="25000"/>
                  </a:schemeClr>
                </a:solidFill>
                <a:latin typeface="Tahoma" pitchFamily="34" charset="0"/>
                <a:cs typeface="Tahoma" pitchFamily="34" charset="0"/>
              </a:rPr>
              <a:t>Способ и срок представления </a:t>
            </a:r>
            <a:br>
              <a:rPr lang="ru-RU" sz="2400" dirty="0">
                <a:solidFill>
                  <a:schemeClr val="tx1">
                    <a:lumMod val="75000"/>
                    <a:lumOff val="25000"/>
                  </a:schemeClr>
                </a:solidFill>
                <a:latin typeface="Tahoma" pitchFamily="34" charset="0"/>
                <a:cs typeface="Tahoma" pitchFamily="34" charset="0"/>
              </a:rPr>
            </a:br>
            <a:r>
              <a:rPr lang="ru-RU" sz="2400" dirty="0">
                <a:solidFill>
                  <a:schemeClr val="tx1">
                    <a:lumMod val="75000"/>
                    <a:lumOff val="25000"/>
                  </a:schemeClr>
                </a:solidFill>
                <a:latin typeface="Tahoma" pitchFamily="34" charset="0"/>
                <a:cs typeface="Tahoma" pitchFamily="34" charset="0"/>
              </a:rPr>
              <a:t>формы 1-мп</a:t>
            </a:r>
            <a:endParaRPr lang="ru-RU" altLang="ru-RU" sz="2400"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Объект 1"/>
          <p:cNvSpPr>
            <a:spLocks noGrp="1"/>
          </p:cNvSpPr>
          <p:nvPr>
            <p:ph idx="1"/>
          </p:nvPr>
        </p:nvSpPr>
        <p:spPr>
          <a:xfrm>
            <a:off x="457200" y="1700213"/>
            <a:ext cx="8229600" cy="4306887"/>
          </a:xfrm>
        </p:spPr>
        <p:txBody>
          <a:bodyPr/>
          <a:lstStyle/>
          <a:p>
            <a:pPr marL="285750" lvl="2" indent="-285750" algn="just">
              <a:spcBef>
                <a:spcPts val="1800"/>
              </a:spcBef>
              <a:buClr>
                <a:srgbClr val="C00000"/>
              </a:buClr>
              <a:buFont typeface="Wingdings" pitchFamily="2" charset="2"/>
              <a:buChar char="Ø"/>
            </a:pPr>
            <a:r>
              <a:rPr lang="ru-RU" altLang="ru-RU" sz="1600" dirty="0" smtClean="0">
                <a:cs typeface="Tahoma" pitchFamily="34" charset="0"/>
              </a:rPr>
              <a:t>организация, осуществляющая </a:t>
            </a:r>
            <a:r>
              <a:rPr lang="ru-RU" altLang="ru-RU" sz="1600" dirty="0" smtClean="0">
                <a:solidFill>
                  <a:srgbClr val="C00000"/>
                </a:solidFill>
                <a:cs typeface="Tahoma" pitchFamily="34" charset="0"/>
              </a:rPr>
              <a:t>оптовую торговлю отходами</a:t>
            </a:r>
            <a:r>
              <a:rPr lang="ru-RU" altLang="ru-RU" sz="1600" dirty="0" smtClean="0">
                <a:cs typeface="Tahoma" pitchFamily="34" charset="0"/>
              </a:rPr>
              <a:t>, являющимися вторичными материальными ресурсами, </a:t>
            </a:r>
            <a:r>
              <a:rPr lang="ru-RU" altLang="ru-RU" sz="1600" b="1" dirty="0" smtClean="0">
                <a:cs typeface="Tahoma" pitchFamily="34" charset="0"/>
              </a:rPr>
              <a:t>отражает валовой доход, включая компенсацию, выплачиваемую государственным учреждением «Оператор вторичных материальных ресурсов» </a:t>
            </a:r>
            <a:r>
              <a:rPr lang="ru-RU" altLang="ru-RU" sz="1600" i="1" dirty="0" smtClean="0">
                <a:solidFill>
                  <a:srgbClr val="C00000"/>
                </a:solidFill>
                <a:cs typeface="Tahoma" pitchFamily="34" charset="0"/>
              </a:rPr>
              <a:t>(ч.2 п.106 Указаний в редакции постановления </a:t>
            </a:r>
            <a:r>
              <a:rPr lang="ru-RU" altLang="ru-RU" sz="1600" i="1" dirty="0" err="1" smtClean="0">
                <a:solidFill>
                  <a:srgbClr val="C00000"/>
                </a:solidFill>
                <a:cs typeface="Tahoma" pitchFamily="34" charset="0"/>
              </a:rPr>
              <a:t>Белстата</a:t>
            </a:r>
            <a:r>
              <a:rPr lang="ru-RU" altLang="ru-RU" sz="1600" i="1" dirty="0" smtClean="0">
                <a:solidFill>
                  <a:srgbClr val="C00000"/>
                </a:solidFill>
                <a:cs typeface="Tahoma" pitchFamily="34" charset="0"/>
              </a:rPr>
              <a:t> от 04.11.2022 № 118</a:t>
            </a:r>
            <a:r>
              <a:rPr lang="ru-RU" altLang="ru-RU" sz="1600" i="1" dirty="0" smtClean="0">
                <a:solidFill>
                  <a:srgbClr val="C00000"/>
                </a:solidFill>
                <a:cs typeface="Tahoma" pitchFamily="34" charset="0"/>
              </a:rPr>
              <a:t>);</a:t>
            </a:r>
            <a:endParaRPr lang="ru-RU" altLang="ru-RU" sz="1600" i="1" dirty="0" smtClean="0">
              <a:solidFill>
                <a:srgbClr val="C00000"/>
              </a:solidFill>
              <a:cs typeface="Tahoma" pitchFamily="34" charset="0"/>
            </a:endParaRPr>
          </a:p>
          <a:p>
            <a:pPr marL="285750" lvl="2" indent="-285750" algn="just">
              <a:spcBef>
                <a:spcPts val="1800"/>
              </a:spcBef>
              <a:buClr>
                <a:srgbClr val="C00000"/>
              </a:buClr>
              <a:buFont typeface="Wingdings" pitchFamily="2" charset="2"/>
              <a:buChar char="Ø"/>
            </a:pPr>
            <a:r>
              <a:rPr lang="ru-RU" altLang="ru-RU" sz="1600" dirty="0" smtClean="0">
                <a:cs typeface="Tahoma" pitchFamily="34" charset="0"/>
              </a:rPr>
              <a:t>организация, осуществляющая розничную торговлю и реализующая другим </a:t>
            </a:r>
            <a:r>
              <a:rPr lang="ru-RU" altLang="ru-RU" sz="1600" dirty="0" smtClean="0">
                <a:solidFill>
                  <a:srgbClr val="C00000"/>
                </a:solidFill>
                <a:cs typeface="Tahoma" pitchFamily="34" charset="0"/>
              </a:rPr>
              <a:t>юридическим или физическим лицам через свои торговые объекты товары несобственного производства, </a:t>
            </a:r>
            <a:r>
              <a:rPr lang="ru-RU" altLang="ru-RU" sz="1600" dirty="0" smtClean="0">
                <a:cs typeface="Tahoma" pitchFamily="34" charset="0"/>
              </a:rPr>
              <a:t>отражает </a:t>
            </a:r>
            <a:r>
              <a:rPr lang="ru-RU" altLang="ru-RU" sz="1600" b="1" dirty="0" smtClean="0">
                <a:cs typeface="Tahoma" pitchFamily="34" charset="0"/>
              </a:rPr>
              <a:t>валовой доход </a:t>
            </a:r>
            <a:br>
              <a:rPr lang="ru-RU" altLang="ru-RU" sz="1600" b="1" dirty="0" smtClean="0">
                <a:cs typeface="Tahoma" pitchFamily="34" charset="0"/>
              </a:rPr>
            </a:br>
            <a:r>
              <a:rPr lang="ru-RU" altLang="ru-RU" sz="1600" dirty="0" smtClean="0">
                <a:cs typeface="Tahoma" pitchFamily="34" charset="0"/>
              </a:rPr>
              <a:t>по соответствующим подклассам</a:t>
            </a:r>
            <a:r>
              <a:rPr lang="ru-RU" altLang="ru-RU" sz="1600" dirty="0" smtClean="0">
                <a:solidFill>
                  <a:srgbClr val="000099"/>
                </a:solidFill>
                <a:cs typeface="Tahoma" pitchFamily="34" charset="0"/>
              </a:rPr>
              <a:t> </a:t>
            </a:r>
            <a:r>
              <a:rPr lang="ru-RU" altLang="ru-RU" sz="1600" dirty="0" smtClean="0">
                <a:solidFill>
                  <a:srgbClr val="0070C0"/>
                </a:solidFill>
                <a:cs typeface="Tahoma" pitchFamily="34" charset="0"/>
              </a:rPr>
              <a:t>раздела </a:t>
            </a:r>
            <a:r>
              <a:rPr lang="ru-RU" altLang="ru-RU" sz="1600" dirty="0" smtClean="0">
                <a:solidFill>
                  <a:srgbClr val="0070C0"/>
                </a:solidFill>
                <a:cs typeface="Tahoma" pitchFamily="34" charset="0"/>
              </a:rPr>
              <a:t>47;</a:t>
            </a:r>
            <a:r>
              <a:rPr lang="ru-RU" altLang="ru-RU" sz="1600" dirty="0" smtClean="0">
                <a:solidFill>
                  <a:srgbClr val="0070C0"/>
                </a:solidFill>
                <a:cs typeface="Tahoma" pitchFamily="34" charset="0"/>
              </a:rPr>
              <a:t> </a:t>
            </a:r>
            <a:endParaRPr lang="en-US" altLang="ru-RU" sz="1600" dirty="0" smtClean="0">
              <a:cs typeface="Tahoma" pitchFamily="34" charset="0"/>
            </a:endParaRPr>
          </a:p>
          <a:p>
            <a:pPr marL="285750" lvl="2" indent="-285750" algn="just">
              <a:spcBef>
                <a:spcPts val="1800"/>
              </a:spcBef>
              <a:buClr>
                <a:srgbClr val="C00000"/>
              </a:buClr>
              <a:buFont typeface="Wingdings" pitchFamily="2" charset="2"/>
              <a:buChar char="Ø"/>
            </a:pPr>
            <a:r>
              <a:rPr lang="ru-RU" altLang="ru-RU" sz="1600" dirty="0" smtClean="0">
                <a:cs typeface="Tahoma" pitchFamily="34" charset="0"/>
              </a:rPr>
              <a:t>организация, являющаяся производителем продукции, реализующая другим юридическим или физическим лицам </a:t>
            </a:r>
            <a:r>
              <a:rPr lang="ru-RU" altLang="ru-RU" sz="1600" dirty="0" smtClean="0">
                <a:solidFill>
                  <a:srgbClr val="C00000"/>
                </a:solidFill>
                <a:cs typeface="Tahoma" pitchFamily="34" charset="0"/>
              </a:rPr>
              <a:t>через свои торговые объекты продукцию собственного производства</a:t>
            </a:r>
            <a:r>
              <a:rPr lang="ru-RU" altLang="ru-RU" sz="1600" dirty="0" smtClean="0">
                <a:cs typeface="Tahoma" pitchFamily="34" charset="0"/>
              </a:rPr>
              <a:t>, отражает </a:t>
            </a:r>
            <a:r>
              <a:rPr lang="ru-RU" altLang="ru-RU" sz="1600" b="1" dirty="0" smtClean="0">
                <a:cs typeface="Tahoma" pitchFamily="34" charset="0"/>
              </a:rPr>
              <a:t>торговую наценку</a:t>
            </a:r>
            <a:r>
              <a:rPr lang="ru-RU" altLang="ru-RU" sz="1600" dirty="0" smtClean="0">
                <a:cs typeface="Tahoma" pitchFamily="34" charset="0"/>
              </a:rPr>
              <a:t>,</a:t>
            </a:r>
            <a:r>
              <a:rPr lang="ru-RU" altLang="ru-RU" sz="1600" dirty="0" smtClean="0">
                <a:solidFill>
                  <a:srgbClr val="000099"/>
                </a:solidFill>
                <a:cs typeface="Tahoma" pitchFamily="34" charset="0"/>
              </a:rPr>
              <a:t> </a:t>
            </a:r>
            <a:r>
              <a:rPr lang="ru-RU" altLang="ru-RU" sz="1600" dirty="0" smtClean="0">
                <a:cs typeface="Tahoma" pitchFamily="34" charset="0"/>
              </a:rPr>
              <a:t>включаемую в цену реализации собственной продукции, </a:t>
            </a:r>
            <a:br>
              <a:rPr lang="ru-RU" altLang="ru-RU" sz="1600" dirty="0" smtClean="0">
                <a:cs typeface="Tahoma" pitchFamily="34" charset="0"/>
              </a:rPr>
            </a:br>
            <a:r>
              <a:rPr lang="ru-RU" altLang="ru-RU" sz="1600" dirty="0" smtClean="0">
                <a:cs typeface="Tahoma" pitchFamily="34" charset="0"/>
              </a:rPr>
              <a:t>по соответствующим подклассам </a:t>
            </a:r>
            <a:r>
              <a:rPr lang="ru-RU" altLang="ru-RU" sz="1600" dirty="0" smtClean="0">
                <a:solidFill>
                  <a:srgbClr val="0070C0"/>
                </a:solidFill>
                <a:cs typeface="Tahoma" pitchFamily="34" charset="0"/>
              </a:rPr>
              <a:t>раздела </a:t>
            </a:r>
            <a:r>
              <a:rPr lang="ru-RU" altLang="ru-RU" sz="1600" dirty="0" smtClean="0">
                <a:solidFill>
                  <a:srgbClr val="0070C0"/>
                </a:solidFill>
                <a:cs typeface="Tahoma" pitchFamily="34" charset="0"/>
              </a:rPr>
              <a:t>47.</a:t>
            </a:r>
            <a:r>
              <a:rPr lang="ru-RU" altLang="ru-RU" sz="1600" dirty="0" smtClean="0">
                <a:cs typeface="Tahoma" pitchFamily="34" charset="0"/>
              </a:rPr>
              <a:t> </a:t>
            </a:r>
            <a:endParaRPr lang="ru-RU" altLang="ru-RU" sz="1600" b="1" dirty="0" smtClean="0">
              <a:cs typeface="Tahoma" pitchFamily="34" charset="0"/>
            </a:endParaRPr>
          </a:p>
          <a:p>
            <a:pPr marL="179388" indent="0"/>
            <a:endParaRPr lang="ru-RU" altLang="ru-RU" dirty="0" smtClean="0"/>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Объект 1"/>
          <p:cNvSpPr>
            <a:spLocks noGrp="1"/>
          </p:cNvSpPr>
          <p:nvPr>
            <p:ph idx="1"/>
          </p:nvPr>
        </p:nvSpPr>
        <p:spPr/>
        <p:txBody>
          <a:bodyPr/>
          <a:lstStyle/>
          <a:p>
            <a:pPr marL="0" indent="0" algn="just">
              <a:lnSpc>
                <a:spcPts val="1800"/>
              </a:lnSpc>
              <a:spcBef>
                <a:spcPct val="0"/>
              </a:spcBef>
              <a:buFont typeface="Wingdings 3" pitchFamily="18" charset="2"/>
              <a:buNone/>
            </a:pPr>
            <a:r>
              <a:rPr lang="ru-RU" altLang="ru-RU" sz="1500" b="1" dirty="0" smtClean="0">
                <a:cs typeface="Tahoma" pitchFamily="34" charset="0"/>
              </a:rPr>
              <a:t>Организация, являющаяся собственником сырья, материалов </a:t>
            </a:r>
            <a:r>
              <a:rPr lang="ru-RU" altLang="ru-RU" sz="1500" dirty="0" smtClean="0">
                <a:cs typeface="Tahoma" pitchFamily="34" charset="0"/>
              </a:rPr>
              <a:t>(приобретенных или собственного производства), </a:t>
            </a:r>
            <a:r>
              <a:rPr lang="ru-RU" altLang="ru-RU" sz="1500" b="1" dirty="0" smtClean="0">
                <a:cs typeface="Tahoma" pitchFamily="34" charset="0"/>
              </a:rPr>
              <a:t>переданных в переработку </a:t>
            </a:r>
            <a:r>
              <a:rPr lang="ru-RU" altLang="ru-RU" sz="1500" dirty="0" smtClean="0">
                <a:cs typeface="Tahoma" pitchFamily="34" charset="0"/>
              </a:rPr>
              <a:t>другим юридическим лицам или индивидуальным предпринимателям, </a:t>
            </a:r>
            <a:r>
              <a:rPr lang="ru-RU" altLang="ru-RU" sz="1500" dirty="0" smtClean="0">
                <a:solidFill>
                  <a:srgbClr val="C00000"/>
                </a:solidFill>
                <a:cs typeface="Tahoma" pitchFamily="34" charset="0"/>
              </a:rPr>
              <a:t>отражает валовой доход </a:t>
            </a:r>
            <a:r>
              <a:rPr lang="en-US" altLang="ru-RU" sz="1500" dirty="0" smtClean="0">
                <a:solidFill>
                  <a:srgbClr val="C00000"/>
                </a:solidFill>
                <a:cs typeface="Tahoma" pitchFamily="34" charset="0"/>
              </a:rPr>
              <a:t/>
            </a:r>
            <a:br>
              <a:rPr lang="en-US" altLang="ru-RU" sz="1500" dirty="0" smtClean="0">
                <a:solidFill>
                  <a:srgbClr val="C00000"/>
                </a:solidFill>
                <a:cs typeface="Tahoma" pitchFamily="34" charset="0"/>
              </a:rPr>
            </a:br>
            <a:r>
              <a:rPr lang="ru-RU" altLang="ru-RU" sz="1500" dirty="0" smtClean="0">
                <a:solidFill>
                  <a:srgbClr val="C00000"/>
                </a:solidFill>
                <a:cs typeface="Tahoma" pitchFamily="34" charset="0"/>
              </a:rPr>
              <a:t>по реализованным без дополнительной обработки товарам, </a:t>
            </a:r>
            <a:r>
              <a:rPr lang="ru-RU" altLang="ru-RU" sz="1500" dirty="0" smtClean="0">
                <a:cs typeface="Tahoma" pitchFamily="34" charset="0"/>
              </a:rPr>
              <a:t>произведенным на давальческих условиях, </a:t>
            </a:r>
            <a:r>
              <a:rPr lang="ru-RU" altLang="ru-RU" sz="1500" dirty="0" smtClean="0">
                <a:solidFill>
                  <a:srgbClr val="C00000"/>
                </a:solidFill>
                <a:cs typeface="Tahoma" pitchFamily="34" charset="0"/>
              </a:rPr>
              <a:t>без стоимости сырья, материалов и оплаты услуг по их переработке:</a:t>
            </a:r>
          </a:p>
          <a:p>
            <a:pPr marL="358775" lvl="2" algn="just">
              <a:spcBef>
                <a:spcPts val="600"/>
              </a:spcBef>
              <a:buSzPct val="80000"/>
              <a:buFont typeface="Wingdings" pitchFamily="2" charset="2"/>
              <a:buChar char="§"/>
            </a:pPr>
            <a:r>
              <a:rPr lang="ru-RU" altLang="ru-RU" sz="1500" dirty="0" smtClean="0">
                <a:cs typeface="Tahoma" pitchFamily="34" charset="0"/>
              </a:rPr>
              <a:t>другим юридическим лицам или индивидуальным</a:t>
            </a:r>
            <a:r>
              <a:rPr lang="en-US" altLang="ru-RU" sz="1500" dirty="0" smtClean="0">
                <a:cs typeface="Tahoma" pitchFamily="34" charset="0"/>
              </a:rPr>
              <a:t> </a:t>
            </a:r>
            <a:r>
              <a:rPr lang="ru-RU" altLang="ru-RU" sz="1500" dirty="0" smtClean="0">
                <a:cs typeface="Tahoma" pitchFamily="34" charset="0"/>
              </a:rPr>
              <a:t>предпринимателям – </a:t>
            </a:r>
            <a:r>
              <a:rPr lang="en-US" altLang="ru-RU" sz="1500" dirty="0" smtClean="0">
                <a:cs typeface="Tahoma" pitchFamily="34" charset="0"/>
              </a:rPr>
              <a:t/>
            </a:r>
            <a:br>
              <a:rPr lang="en-US" altLang="ru-RU" sz="1500" dirty="0" smtClean="0">
                <a:cs typeface="Tahoma" pitchFamily="34" charset="0"/>
              </a:rPr>
            </a:br>
            <a:r>
              <a:rPr lang="ru-RU" altLang="ru-RU" sz="1500" dirty="0" smtClean="0">
                <a:cs typeface="Tahoma" pitchFamily="34" charset="0"/>
              </a:rPr>
              <a:t>по соответствующим подклассам </a:t>
            </a:r>
            <a:r>
              <a:rPr lang="ru-RU" altLang="ru-RU" sz="1500" dirty="0" smtClean="0">
                <a:solidFill>
                  <a:srgbClr val="0070C0"/>
                </a:solidFill>
                <a:cs typeface="Tahoma" pitchFamily="34" charset="0"/>
              </a:rPr>
              <a:t>раздела 46</a:t>
            </a:r>
            <a:r>
              <a:rPr lang="en-US" altLang="ru-RU" sz="1500" dirty="0" smtClean="0">
                <a:solidFill>
                  <a:srgbClr val="0070C0"/>
                </a:solidFill>
                <a:cs typeface="Tahoma" pitchFamily="34" charset="0"/>
              </a:rPr>
              <a:t>;</a:t>
            </a:r>
            <a:r>
              <a:rPr lang="ru-RU" altLang="ru-RU" sz="1500" dirty="0" smtClean="0">
                <a:solidFill>
                  <a:srgbClr val="0070C0"/>
                </a:solidFill>
                <a:cs typeface="Tahoma" pitchFamily="34" charset="0"/>
              </a:rPr>
              <a:t> </a:t>
            </a:r>
          </a:p>
          <a:p>
            <a:pPr marL="358775" lvl="2" algn="just">
              <a:spcBef>
                <a:spcPts val="600"/>
              </a:spcBef>
              <a:spcAft>
                <a:spcPts val="600"/>
              </a:spcAft>
              <a:buSzPct val="80000"/>
              <a:buFont typeface="Wingdings" pitchFamily="2" charset="2"/>
              <a:buChar char="§"/>
            </a:pPr>
            <a:r>
              <a:rPr lang="ru-RU" altLang="ru-RU" sz="1500" dirty="0" smtClean="0">
                <a:cs typeface="Tahoma" pitchFamily="34" charset="0"/>
              </a:rPr>
              <a:t>физическим лицам (кроме индивидуальных предпринимателей) – по соответствующим подклассам </a:t>
            </a:r>
            <a:r>
              <a:rPr lang="ru-RU" altLang="ru-RU" sz="1500" dirty="0" smtClean="0">
                <a:solidFill>
                  <a:srgbClr val="0070C0"/>
                </a:solidFill>
                <a:cs typeface="Tahoma" pitchFamily="34" charset="0"/>
              </a:rPr>
              <a:t>раздела 47</a:t>
            </a:r>
            <a:r>
              <a:rPr lang="en-US" altLang="ru-RU" sz="1500" dirty="0" smtClean="0">
                <a:solidFill>
                  <a:srgbClr val="0070C0"/>
                </a:solidFill>
                <a:cs typeface="Tahoma" pitchFamily="34" charset="0"/>
              </a:rPr>
              <a:t>.</a:t>
            </a:r>
            <a:r>
              <a:rPr lang="ru-RU" altLang="ru-RU" sz="1500" dirty="0" smtClean="0">
                <a:cs typeface="Tahoma" pitchFamily="34" charset="0"/>
              </a:rPr>
              <a:t> </a:t>
            </a:r>
            <a:endParaRPr lang="ru-RU" altLang="ru-RU" sz="1500" i="1" dirty="0" smtClean="0">
              <a:solidFill>
                <a:srgbClr val="C00000"/>
              </a:solidFill>
              <a:cs typeface="Tahoma" pitchFamily="34" charset="0"/>
            </a:endParaRPr>
          </a:p>
          <a:p>
            <a:pPr marL="358775" lvl="2" algn="just">
              <a:spcBef>
                <a:spcPts val="600"/>
              </a:spcBef>
              <a:buClr>
                <a:schemeClr val="accent1"/>
              </a:buClr>
              <a:buSzPct val="68000"/>
              <a:buFont typeface="Wingdings 2" pitchFamily="18" charset="2"/>
              <a:buNone/>
            </a:pPr>
            <a:r>
              <a:rPr lang="ru-RU" altLang="ru-RU" sz="1500" dirty="0" smtClean="0">
                <a:cs typeface="Tahoma" pitchFamily="34" charset="0"/>
              </a:rPr>
              <a:t>Организация, осуществляющая розничную торговлю и реализующая другим</a:t>
            </a:r>
            <a:r>
              <a:rPr lang="en-US" altLang="ru-RU" sz="1500" dirty="0" smtClean="0">
                <a:cs typeface="Tahoma" pitchFamily="34" charset="0"/>
              </a:rPr>
              <a:t> </a:t>
            </a:r>
            <a:r>
              <a:rPr lang="ru-RU" altLang="ru-RU" sz="1500" dirty="0" smtClean="0">
                <a:cs typeface="Tahoma" pitchFamily="34" charset="0"/>
              </a:rPr>
              <a:t>юридическим или физическим лицам </a:t>
            </a:r>
            <a:r>
              <a:rPr lang="ru-RU" altLang="ru-RU" sz="1500" dirty="0" smtClean="0">
                <a:solidFill>
                  <a:srgbClr val="C00000"/>
                </a:solidFill>
                <a:cs typeface="Tahoma" pitchFamily="34" charset="0"/>
              </a:rPr>
              <a:t>через свои торговые объекты продукцию, изготовленную в заготовочных объектах (цехах), созданных при торговых объектах</a:t>
            </a:r>
            <a:r>
              <a:rPr lang="ru-RU" altLang="ru-RU" sz="1500" dirty="0" smtClean="0">
                <a:cs typeface="Tahoma" pitchFamily="34" charset="0"/>
              </a:rPr>
              <a:t> (например, кондитерские, хлебобулочные, кулинарные и тому подобные изделия и полуфабрикаты), отражает стоимость реализованной продукции собственного производства </a:t>
            </a:r>
            <a:r>
              <a:rPr lang="ru-RU" altLang="ru-RU" sz="1500" b="1" dirty="0" smtClean="0">
                <a:cs typeface="Tahoma" pitchFamily="34" charset="0"/>
              </a:rPr>
              <a:t>в отпускных ценах, включая торговую наценку</a:t>
            </a:r>
            <a:r>
              <a:rPr lang="ru-RU" altLang="ru-RU" sz="1500" dirty="0" smtClean="0">
                <a:cs typeface="Tahoma" pitchFamily="34" charset="0"/>
              </a:rPr>
              <a:t>, по соответствующим подклассам </a:t>
            </a:r>
            <a:r>
              <a:rPr lang="ru-RU" altLang="ru-RU" sz="1500" dirty="0" smtClean="0">
                <a:solidFill>
                  <a:srgbClr val="0070C0"/>
                </a:solidFill>
                <a:cs typeface="Tahoma" pitchFamily="34" charset="0"/>
              </a:rPr>
              <a:t>раздела 47.</a:t>
            </a:r>
          </a:p>
          <a:p>
            <a:pPr marL="0" indent="0"/>
            <a:endParaRPr lang="ru-RU" altLang="ru-RU" dirty="0" smtClean="0"/>
          </a:p>
        </p:txBody>
      </p:sp>
      <p:sp>
        <p:nvSpPr>
          <p:cNvPr id="3" name="Заголовок 2"/>
          <p:cNvSpPr>
            <a:spLocks noGrp="1"/>
          </p:cNvSpPr>
          <p:nvPr>
            <p:ph type="title"/>
          </p:nvPr>
        </p:nvSpPr>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Объект 1"/>
          <p:cNvSpPr>
            <a:spLocks noGrp="1"/>
          </p:cNvSpPr>
          <p:nvPr>
            <p:ph idx="1"/>
          </p:nvPr>
        </p:nvSpPr>
        <p:spPr/>
        <p:txBody>
          <a:bodyPr/>
          <a:lstStyle/>
          <a:p>
            <a:pPr marL="109537" indent="0">
              <a:buFont typeface="Wingdings 3" pitchFamily="18" charset="2"/>
              <a:buNone/>
              <a:defRPr/>
            </a:pPr>
            <a:r>
              <a:rPr lang="ru-RU" altLang="ru-RU" sz="2000" b="1" dirty="0" smtClean="0">
                <a:solidFill>
                  <a:srgbClr val="C00000"/>
                </a:solidFill>
                <a:cs typeface="Tahoma" pitchFamily="34" charset="0"/>
              </a:rPr>
              <a:t>секция Н</a:t>
            </a:r>
            <a:endParaRPr lang="en-US" altLang="ru-RU" sz="2000" b="1" dirty="0" smtClean="0">
              <a:solidFill>
                <a:srgbClr val="C00000"/>
              </a:solidFill>
              <a:cs typeface="Tahoma" pitchFamily="34" charset="0"/>
            </a:endParaRPr>
          </a:p>
          <a:p>
            <a:pPr algn="just">
              <a:buFont typeface="Wingdings 3" pitchFamily="18" charset="2"/>
              <a:buNone/>
              <a:defRPr/>
            </a:pPr>
            <a:r>
              <a:rPr lang="ru-RU" altLang="ru-RU" sz="1600" dirty="0" smtClean="0">
                <a:cs typeface="Tahoma" pitchFamily="34" charset="0"/>
              </a:rPr>
              <a:t>При осуществлении деятельности </a:t>
            </a:r>
            <a:r>
              <a:rPr lang="ru-RU" altLang="ru-RU" sz="1600" b="1" dirty="0" smtClean="0">
                <a:solidFill>
                  <a:srgbClr val="C00000"/>
                </a:solidFill>
                <a:cs typeface="Tahoma" pitchFamily="34" charset="0"/>
              </a:rPr>
              <a:t>грузового автомобильного транспорта </a:t>
            </a:r>
            <a:r>
              <a:rPr lang="ru-RU" altLang="ru-RU" sz="1600" dirty="0" smtClean="0">
                <a:cs typeface="Tahoma" pitchFamily="34" charset="0"/>
              </a:rPr>
              <a:t>(</a:t>
            </a:r>
            <a:r>
              <a:rPr lang="ru-RU" altLang="ru-RU" sz="1600" dirty="0" smtClean="0">
                <a:solidFill>
                  <a:srgbClr val="0070C0"/>
                </a:solidFill>
                <a:cs typeface="Tahoma" pitchFamily="34" charset="0"/>
              </a:rPr>
              <a:t>подкласс 49410</a:t>
            </a:r>
            <a:r>
              <a:rPr lang="ru-RU" altLang="ru-RU" sz="1600" dirty="0" smtClean="0">
                <a:cs typeface="Tahoma" pitchFamily="34" charset="0"/>
              </a:rPr>
              <a:t>) отражается стоимость оказанных услуг: </a:t>
            </a:r>
          </a:p>
          <a:p>
            <a:pPr algn="just">
              <a:spcBef>
                <a:spcPts val="600"/>
              </a:spcBef>
              <a:buClr>
                <a:srgbClr val="C00000"/>
              </a:buClr>
              <a:buSzPct val="100000"/>
              <a:defRPr/>
            </a:pPr>
            <a:r>
              <a:rPr lang="ru-RU" altLang="ru-RU" sz="1600" dirty="0" smtClean="0">
                <a:cs typeface="Tahoma" pitchFamily="34" charset="0"/>
              </a:rPr>
              <a:t>по перевозке грузов, выполненных на коммерческой основе для других юридических или физических лиц </a:t>
            </a:r>
            <a:r>
              <a:rPr lang="ru-RU" altLang="ru-RU" sz="1600" b="1" dirty="0" smtClean="0">
                <a:cs typeface="Tahoma" pitchFamily="34" charset="0"/>
              </a:rPr>
              <a:t>автомобильным грузовым транспортным средством</a:t>
            </a:r>
            <a:r>
              <a:rPr lang="ru-RU" altLang="ru-RU" sz="1600" dirty="0" smtClean="0">
                <a:cs typeface="Tahoma" pitchFamily="34" charset="0"/>
              </a:rPr>
              <a:t>, состоящим на балансе (в том числе переданным по договору аренды транспортного средства с экипажем), принятым по договору аренды транспортного средства без экипажа или приобретенным по договору лизинга, на основании договора </a:t>
            </a:r>
            <a:r>
              <a:rPr lang="en-US" altLang="ru-RU" sz="1600" dirty="0" smtClean="0">
                <a:cs typeface="Tahoma" pitchFamily="34" charset="0"/>
              </a:rPr>
              <a:t/>
            </a:r>
            <a:br>
              <a:rPr lang="en-US" altLang="ru-RU" sz="1600" dirty="0" smtClean="0">
                <a:cs typeface="Tahoma" pitchFamily="34" charset="0"/>
              </a:rPr>
            </a:br>
            <a:r>
              <a:rPr lang="ru-RU" altLang="ru-RU" sz="1600" dirty="0" smtClean="0">
                <a:cs typeface="Tahoma" pitchFamily="34" charset="0"/>
              </a:rPr>
              <a:t>об автомобильной перевозке груза или на иных законных основаниях; </a:t>
            </a:r>
          </a:p>
          <a:p>
            <a:pPr algn="just">
              <a:spcBef>
                <a:spcPts val="600"/>
              </a:spcBef>
              <a:buClr>
                <a:srgbClr val="C00000"/>
              </a:buClr>
              <a:buSzPct val="100000"/>
              <a:defRPr/>
            </a:pPr>
            <a:r>
              <a:rPr lang="ru-RU" altLang="ru-RU" sz="1600" dirty="0" smtClean="0">
                <a:cs typeface="Tahoma" pitchFamily="34" charset="0"/>
              </a:rPr>
              <a:t>по доставке собственной продукции (товаров) до покупателя (другого юридического или физического лица) в случае, если заключается иной договор, в котором стоимость доставки выделена отдельно и не включена в отпускную цену реализуемой продукции (товаров);</a:t>
            </a:r>
          </a:p>
          <a:p>
            <a:pPr algn="just">
              <a:spcBef>
                <a:spcPts val="600"/>
              </a:spcBef>
              <a:buClr>
                <a:srgbClr val="C00000"/>
              </a:buClr>
              <a:buSzPct val="100000"/>
              <a:defRPr/>
            </a:pPr>
            <a:r>
              <a:rPr lang="ru-RU" altLang="ru-RU" sz="1600" dirty="0" smtClean="0">
                <a:cs typeface="Tahoma" pitchFamily="34" charset="0"/>
              </a:rPr>
              <a:t>по перевозке грузов, выполненных за вознаграждение для других юридических или физических лиц по разовым заказам на автомобильную перевозку грузов, в том числе по заявлениям (заявкам) своих работников</a:t>
            </a:r>
            <a:r>
              <a:rPr lang="ru-RU" altLang="ru-RU" sz="1600" dirty="0" smtClean="0"/>
              <a:t>. </a:t>
            </a:r>
          </a:p>
          <a:p>
            <a:pPr>
              <a:defRPr/>
            </a:pPr>
            <a:endParaRPr lang="ru-RU" altLang="ru-RU" sz="1600" dirty="0" smtClean="0">
              <a:latin typeface="Tahoma" pitchFamily="34" charset="0"/>
              <a:cs typeface="Tahoma" pitchFamily="34" charset="0"/>
            </a:endParaRPr>
          </a:p>
        </p:txBody>
      </p:sp>
      <p:sp>
        <p:nvSpPr>
          <p:cNvPr id="3" name="Заголовок 2"/>
          <p:cNvSpPr>
            <a:spLocks noGrp="1"/>
          </p:cNvSpPr>
          <p:nvPr>
            <p:ph type="title"/>
          </p:nvPr>
        </p:nvSpPr>
        <p:spPr/>
        <p:txBody>
          <a:bodyPr>
            <a:normAutofit fontScale="90000"/>
          </a:bodyPr>
          <a:lstStyle/>
          <a:p>
            <a:pPr algn="ctr">
              <a:defRPr/>
            </a:pP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a:t>
            </a: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 «СВЕДЕНИЯ О ДЕЯТЕЛЬНОСТИ ОРГАНИЗАЦИИ ПО ВИДАМ ЭКОНОМИЧЕСКОЙ ДЕЯТЕЛЬНОСТИ»</a:t>
            </a:r>
            <a:r>
              <a:rPr lang="ru-RU" altLang="ru-RU" sz="44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4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Объект 2"/>
          <p:cNvSpPr>
            <a:spLocks noGrp="1"/>
          </p:cNvSpPr>
          <p:nvPr>
            <p:ph idx="1"/>
          </p:nvPr>
        </p:nvSpPr>
        <p:spPr/>
        <p:txBody>
          <a:bodyPr/>
          <a:lstStyle/>
          <a:p>
            <a:pPr marL="0" indent="363538" algn="just" eaLnBrk="1" hangingPunct="1">
              <a:buFont typeface="Wingdings" pitchFamily="2" charset="2"/>
              <a:buNone/>
              <a:tabLst>
                <a:tab pos="1076325" algn="l"/>
              </a:tabLst>
            </a:pPr>
            <a:endParaRPr lang="ru-RU" altLang="ru-RU" sz="1800" smtClean="0"/>
          </a:p>
          <a:p>
            <a:pPr marL="0" indent="363538" algn="just" eaLnBrk="1" hangingPunct="1">
              <a:spcBef>
                <a:spcPct val="0"/>
              </a:spcBef>
              <a:buFont typeface="Wingdings" pitchFamily="2" charset="2"/>
              <a:buNone/>
              <a:tabLst>
                <a:tab pos="1076325" algn="l"/>
              </a:tabLst>
            </a:pPr>
            <a:r>
              <a:rPr lang="ru-RU" altLang="ru-RU" sz="2400" smtClean="0">
                <a:cs typeface="Tahoma" pitchFamily="34" charset="0"/>
              </a:rPr>
              <a:t>Организация, имеющая на балансе общежитие, </a:t>
            </a:r>
            <a:br>
              <a:rPr lang="ru-RU" altLang="ru-RU" sz="2400" smtClean="0">
                <a:cs typeface="Tahoma" pitchFamily="34" charset="0"/>
              </a:rPr>
            </a:br>
            <a:r>
              <a:rPr lang="ru-RU" altLang="ru-RU" sz="2400" smtClean="0">
                <a:cs typeface="Tahoma" pitchFamily="34" charset="0"/>
              </a:rPr>
              <a:t>в котором предоставляются места для краткосрочного, долгосрочного и постоянного проживания (в качестве основного места жительства), отражает по подклассу 68200 ОКРБ 005-2011 </a:t>
            </a:r>
            <a:r>
              <a:rPr lang="ru-RU" altLang="ru-RU" sz="2400" b="1" smtClean="0">
                <a:solidFill>
                  <a:srgbClr val="C00000"/>
                </a:solidFill>
                <a:cs typeface="Tahoma" pitchFamily="34" charset="0"/>
              </a:rPr>
              <a:t>стоимость оказанных собственными силами</a:t>
            </a:r>
            <a:r>
              <a:rPr lang="ru-RU" altLang="ru-RU" sz="2400" smtClean="0">
                <a:cs typeface="Tahoma" pitchFamily="34" charset="0"/>
              </a:rPr>
              <a:t> услуг (техническое обслуживание, текущий ремонт, санитарное содержание вспомогательных помещений, пользование жилым помещением, сдача в аренду (в наем) нежилых помещений).</a:t>
            </a:r>
          </a:p>
          <a:p>
            <a:pPr marL="0" indent="363538" algn="just" eaLnBrk="1" hangingPunct="1">
              <a:buFont typeface="Wingdings" pitchFamily="2" charset="2"/>
              <a:buNone/>
              <a:tabLst>
                <a:tab pos="1076325" algn="l"/>
              </a:tabLst>
            </a:pPr>
            <a:endParaRPr lang="ru-RU" altLang="ru-RU" sz="1800" smtClean="0">
              <a:latin typeface="Tahoma" pitchFamily="34" charset="0"/>
              <a:cs typeface="Tahoma" pitchFamily="34" charset="0"/>
            </a:endParaRPr>
          </a:p>
          <a:p>
            <a:pPr marL="0" indent="363538" algn="just" eaLnBrk="1" hangingPunct="1">
              <a:buFont typeface="Wingdings" pitchFamily="2" charset="2"/>
              <a:buNone/>
              <a:tabLst>
                <a:tab pos="1076325" algn="l"/>
              </a:tabLst>
            </a:pPr>
            <a:endParaRPr lang="ru-RU" altLang="ru-RU" sz="1500" smtClean="0"/>
          </a:p>
          <a:p>
            <a:pPr marL="0" indent="363538" algn="just" eaLnBrk="1" hangingPunct="1">
              <a:spcBef>
                <a:spcPct val="20000"/>
              </a:spcBef>
              <a:buClr>
                <a:srgbClr val="DD7E0E"/>
              </a:buClr>
              <a:buSzPct val="80000"/>
              <a:buFont typeface="Wingdings" pitchFamily="2" charset="2"/>
              <a:buNone/>
              <a:tabLst>
                <a:tab pos="1076325" algn="l"/>
              </a:tabLst>
            </a:pPr>
            <a:endParaRPr lang="ru-RU" altLang="ru-RU" sz="2000" smtClean="0">
              <a:cs typeface="Arial" charset="0"/>
            </a:endParaRPr>
          </a:p>
          <a:p>
            <a:pPr marL="0" indent="363538" algn="just" eaLnBrk="1" hangingPunct="1">
              <a:tabLst>
                <a:tab pos="1076325" algn="l"/>
              </a:tabLst>
            </a:pPr>
            <a:endParaRPr lang="ru-RU" altLang="ru-RU" sz="2800" smtClean="0"/>
          </a:p>
        </p:txBody>
      </p:sp>
      <p:sp>
        <p:nvSpPr>
          <p:cNvPr id="46082" name="Заголовок 1"/>
          <p:cNvSpPr>
            <a:spLocks noGrp="1"/>
          </p:cNvSpPr>
          <p:nvPr>
            <p:ph type="title"/>
          </p:nvPr>
        </p:nvSpPr>
        <p:spPr>
          <a:xfrm>
            <a:off x="539750" y="188913"/>
            <a:ext cx="8226425" cy="1079500"/>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VI </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«Сведения о деятельности организации по видам экономической деятельности»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продолжение)</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Заголовок 1"/>
          <p:cNvSpPr>
            <a:spLocks noGrp="1"/>
          </p:cNvSpPr>
          <p:nvPr>
            <p:ph type="title"/>
          </p:nvPr>
        </p:nvSpPr>
        <p:spPr>
          <a:xfrm>
            <a:off x="0" y="0"/>
            <a:ext cx="9144000" cy="836712"/>
          </a:xfrm>
        </p:spPr>
        <p:txBody>
          <a:bodyPr/>
          <a:lstStyle/>
          <a:p>
            <a:pPr algn="ctr" eaLnBrk="1" fontAlgn="auto" hangingPunct="1">
              <a:spcAft>
                <a:spcPts val="0"/>
              </a:spcAft>
              <a:defRPr/>
            </a:pP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VII</a:t>
            </a: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«ПРОИЗВОДСТВО ПРОМЫШЛЕННОЙ ПРОДУКЦИИ </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(услуг промышленного характера)»</a:t>
            </a:r>
          </a:p>
        </p:txBody>
      </p:sp>
      <p:graphicFrame>
        <p:nvGraphicFramePr>
          <p:cNvPr id="3" name="Таблица 2"/>
          <p:cNvGraphicFramePr>
            <a:graphicFrameLocks noGrp="1"/>
          </p:cNvGraphicFramePr>
          <p:nvPr/>
        </p:nvGraphicFramePr>
        <p:xfrm>
          <a:off x="250825" y="836613"/>
          <a:ext cx="8785226" cy="3354396"/>
        </p:xfrm>
        <a:graphic>
          <a:graphicData uri="http://schemas.openxmlformats.org/drawingml/2006/table">
            <a:tbl>
              <a:tblPr/>
              <a:tblGrid>
                <a:gridCol w="1500592"/>
                <a:gridCol w="1187795"/>
                <a:gridCol w="1125281"/>
                <a:gridCol w="812703"/>
                <a:gridCol w="558900"/>
                <a:gridCol w="1566627"/>
                <a:gridCol w="881258"/>
                <a:gridCol w="1152070"/>
              </a:tblGrid>
              <a:tr h="790187">
                <a:tc row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вида продукции (услуги)</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Код строки,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код продукции (услуги)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по СК 25.006-2015</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единицы измерения </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по СК 25.006-2015</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Произведено продукции (услуги)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a:t>
                      </a:r>
                    </a:p>
                    <a:p>
                      <a:pPr marL="0" marR="0" lvl="0" indent="0" algn="ctr" defTabSz="914400" rtl="0" eaLnBrk="1" fontAlgn="base" latinLnBrk="0" hangingPunct="1">
                        <a:lnSpc>
                          <a:spcPct val="100000"/>
                        </a:lnSpc>
                        <a:spcBef>
                          <a:spcPts val="200"/>
                        </a:spcBef>
                        <a:spcAft>
                          <a:spcPts val="200"/>
                        </a:spcAft>
                        <a:buClrTx/>
                        <a:buSzTx/>
                        <a:buFontTx/>
                        <a:buNone/>
                        <a:tabLst/>
                      </a:pP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row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Стоимость продукции в фактических отпускных ценах, включая стоимость переработанного давальческого сырья</a:t>
                      </a:r>
                      <a:r>
                        <a:rPr kumimoji="0" lang="en-US" altLang="ru-RU" sz="11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  услуги,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 тыс. руб.</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gridSpan="2">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Произведено органической продукции за отчетный год</a:t>
                      </a:r>
                    </a:p>
                    <a:p>
                      <a:pPr marL="0" marR="0" lvl="0" indent="0" algn="ctr" defTabSz="914400" rtl="0" eaLnBrk="1" fontAlgn="base" latinLnBrk="0" hangingPunct="1">
                        <a:lnSpc>
                          <a:spcPct val="100000"/>
                        </a:lnSpc>
                        <a:spcBef>
                          <a:spcPts val="200"/>
                        </a:spcBef>
                        <a:spcAft>
                          <a:spcPts val="200"/>
                        </a:spcAft>
                        <a:buClrTx/>
                        <a:buSzTx/>
                        <a:buFontTx/>
                        <a:buNone/>
                        <a:tabLst/>
                      </a:pP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hMerge="1">
                  <a:txBody>
                    <a:bodyPr/>
                    <a:lstStyle/>
                    <a:p>
                      <a:endParaRPr lang="ru-RU"/>
                    </a:p>
                  </a:txBody>
                  <a:tcPr/>
                </a:tc>
              </a:tr>
              <a:tr h="794078">
                <a:tc vMerge="1">
                  <a:txBody>
                    <a:bodyPr/>
                    <a:lstStyle/>
                    <a:p>
                      <a:endParaRPr lang="ru-RU"/>
                    </a:p>
                  </a:txBody>
                  <a:tcPr/>
                </a:tc>
                <a:tc vMerge="1">
                  <a:txBody>
                    <a:bodyPr/>
                    <a:lstStyle/>
                    <a:p>
                      <a:endParaRPr lang="ru-RU"/>
                    </a:p>
                  </a:txBody>
                  <a:tcPr/>
                </a:tc>
                <a:tc vMerge="1">
                  <a:txBody>
                    <a:bodyPr/>
                    <a:lstStyle/>
                    <a:p>
                      <a:endParaRPr lang="ru-RU"/>
                    </a:p>
                  </a:txBody>
                  <a:tcPr/>
                </a:tc>
                <a:tc rowSpan="2"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hMerge="1">
                  <a:txBody>
                    <a:bodyPr/>
                    <a:lstStyle/>
                    <a:p>
                      <a:endParaRPr lang="ru-RU" dirty="0"/>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r>
              <a:tr h="939794">
                <a:tc vMerge="1">
                  <a:txBody>
                    <a:bodyPr/>
                    <a:lstStyle/>
                    <a:p>
                      <a:endParaRPr lang="ru-RU"/>
                    </a:p>
                  </a:txBody>
                  <a:tcP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из графы 1</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количество</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из графы 2</a:t>
                      </a:r>
                    </a:p>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стоимость,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тыс. руб.</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9025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dirty="0"/>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3</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4</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6575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Вид продукции (услуги):</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210</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Х</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dirty="0"/>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Х</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37745" marR="377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7431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endParaRPr lang="ru-RU" sz="1800" dirty="0"/>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5" marR="3774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2" name="Прямоугольник 1"/>
          <p:cNvSpPr/>
          <p:nvPr/>
        </p:nvSpPr>
        <p:spPr>
          <a:xfrm>
            <a:off x="250825" y="4292600"/>
            <a:ext cx="8785225" cy="2032000"/>
          </a:xfrm>
          <a:prstGeom prst="rect">
            <a:avLst/>
          </a:prstGeom>
        </p:spPr>
        <p:txBody>
          <a:bodyPr>
            <a:spAutoFit/>
          </a:bodyPr>
          <a:lstStyle/>
          <a:p>
            <a:pPr algn="just">
              <a:defRPr/>
            </a:pPr>
            <a:r>
              <a:rPr lang="ru-RU" sz="1400" dirty="0">
                <a:latin typeface="+mn-lt"/>
              </a:rPr>
              <a:t>данные </a:t>
            </a:r>
            <a:r>
              <a:rPr lang="ru-RU" sz="1400" b="1" dirty="0">
                <a:latin typeface="+mn-lt"/>
              </a:rPr>
              <a:t>в графе 1 </a:t>
            </a:r>
            <a:r>
              <a:rPr lang="ru-RU" sz="1400" dirty="0">
                <a:latin typeface="+mn-lt"/>
              </a:rPr>
              <a:t>отражаются  </a:t>
            </a:r>
            <a:r>
              <a:rPr lang="ru-RU" sz="1400" b="1" dirty="0">
                <a:solidFill>
                  <a:srgbClr val="C00000"/>
                </a:solidFill>
                <a:latin typeface="+mn-lt"/>
              </a:rPr>
              <a:t>с учетом стоимости </a:t>
            </a:r>
            <a:r>
              <a:rPr lang="ru-RU" sz="1400" dirty="0">
                <a:latin typeface="+mn-lt"/>
              </a:rPr>
              <a:t>промышленной продукции, направленной на промышленно-производственные нужды  </a:t>
            </a:r>
            <a:r>
              <a:rPr lang="ru-RU" sz="1400" b="1" dirty="0">
                <a:solidFill>
                  <a:srgbClr val="C00000"/>
                </a:solidFill>
                <a:latin typeface="+mn-lt"/>
              </a:rPr>
              <a:t>(п.122 Указаний) </a:t>
            </a:r>
          </a:p>
          <a:p>
            <a:pPr algn="just">
              <a:defRPr/>
            </a:pPr>
            <a:r>
              <a:rPr lang="ru-RU" sz="1400" dirty="0">
                <a:latin typeface="+mn-lt"/>
              </a:rPr>
              <a:t>данные </a:t>
            </a:r>
            <a:r>
              <a:rPr lang="ru-RU" sz="1400" b="1" dirty="0">
                <a:latin typeface="+mn-lt"/>
              </a:rPr>
              <a:t>в графе 2 </a:t>
            </a:r>
            <a:r>
              <a:rPr lang="ru-RU" sz="1400" dirty="0">
                <a:latin typeface="+mn-lt"/>
              </a:rPr>
              <a:t>отражаются </a:t>
            </a:r>
            <a:r>
              <a:rPr lang="ru-RU" sz="1400" b="1" dirty="0">
                <a:solidFill>
                  <a:srgbClr val="C00000"/>
                </a:solidFill>
                <a:latin typeface="+mn-lt"/>
              </a:rPr>
              <a:t>без учета стоимости </a:t>
            </a:r>
            <a:r>
              <a:rPr lang="ru-RU" sz="1400" dirty="0">
                <a:latin typeface="+mn-lt"/>
              </a:rPr>
              <a:t>промышленной продукции, направленной на промышленно-производственные нужды  </a:t>
            </a:r>
            <a:r>
              <a:rPr lang="ru-RU" sz="1400" b="1" dirty="0">
                <a:solidFill>
                  <a:srgbClr val="C00000"/>
                </a:solidFill>
                <a:latin typeface="+mn-lt"/>
              </a:rPr>
              <a:t>(п.123 Указаний) </a:t>
            </a:r>
          </a:p>
          <a:p>
            <a:pPr algn="just">
              <a:defRPr/>
            </a:pPr>
            <a:r>
              <a:rPr lang="ru-RU" sz="1400" b="1" dirty="0">
                <a:latin typeface="+mn-lt"/>
              </a:rPr>
              <a:t>графы 3 и 4 </a:t>
            </a:r>
            <a:r>
              <a:rPr lang="ru-RU" sz="1400" dirty="0">
                <a:latin typeface="+mn-lt"/>
              </a:rPr>
              <a:t>заполняют организации, осуществляющие </a:t>
            </a:r>
            <a:r>
              <a:rPr lang="ru-RU" sz="1400" b="1" dirty="0">
                <a:solidFill>
                  <a:srgbClr val="C00000"/>
                </a:solidFill>
                <a:latin typeface="+mn-lt"/>
              </a:rPr>
              <a:t>производство органической продукции</a:t>
            </a:r>
            <a:r>
              <a:rPr lang="ru-RU" sz="1400" dirty="0">
                <a:latin typeface="+mn-lt"/>
              </a:rPr>
              <a:t>, </a:t>
            </a:r>
            <a:r>
              <a:rPr lang="ru-RU" sz="1400" b="1" dirty="0">
                <a:solidFill>
                  <a:srgbClr val="C00000"/>
                </a:solidFill>
                <a:latin typeface="+mn-lt"/>
              </a:rPr>
              <a:t>имеющие сертификат соответствия Национальной системы подтверждения соответствия Республики Беларусь</a:t>
            </a:r>
            <a:r>
              <a:rPr lang="ru-RU" sz="1400" dirty="0">
                <a:latin typeface="+mn-lt"/>
              </a:rPr>
              <a:t>, выданный в отношении органической продукции </a:t>
            </a:r>
            <a:br>
              <a:rPr lang="ru-RU" sz="1400" dirty="0">
                <a:latin typeface="+mn-lt"/>
              </a:rPr>
            </a:br>
            <a:r>
              <a:rPr lang="ru-RU" sz="1400" dirty="0">
                <a:latin typeface="+mn-lt"/>
              </a:rPr>
              <a:t>и процессов ее производства при добровольной сертификации, и включенные в реестр производителей органической продукции </a:t>
            </a:r>
            <a:r>
              <a:rPr lang="ru-RU" sz="1400" b="1" dirty="0">
                <a:solidFill>
                  <a:srgbClr val="C00000"/>
                </a:solidFill>
                <a:latin typeface="+mn-lt"/>
              </a:rPr>
              <a:t>(п.140 Указаний)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Заголовок 1"/>
          <p:cNvSpPr>
            <a:spLocks noGrp="1"/>
          </p:cNvSpPr>
          <p:nvPr>
            <p:ph type="title"/>
          </p:nvPr>
        </p:nvSpPr>
        <p:spPr>
          <a:xfrm>
            <a:off x="0" y="228600"/>
            <a:ext cx="9144000" cy="1400200"/>
          </a:xfrm>
        </p:spPr>
        <p:txBody>
          <a:bodyPr/>
          <a:lstStyle/>
          <a:p>
            <a:pPr algn="ctr" eaLnBrk="1" fontAlgn="auto" hangingPunct="1">
              <a:spcAft>
                <a:spcPts val="0"/>
              </a:spcAft>
              <a:defRPr/>
            </a:pP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VII</a:t>
            </a: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«ПРОИЗВОДСТВО ПРОМЫШЛЕННОЙ ПРОДУКЦИИ </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(услуг промышленного характера)»</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p>
        </p:txBody>
      </p:sp>
      <p:graphicFrame>
        <p:nvGraphicFramePr>
          <p:cNvPr id="3" name="Таблица 2"/>
          <p:cNvGraphicFramePr>
            <a:graphicFrameLocks noGrp="1"/>
          </p:cNvGraphicFramePr>
          <p:nvPr/>
        </p:nvGraphicFramePr>
        <p:xfrm>
          <a:off x="179388" y="1989138"/>
          <a:ext cx="8785225" cy="3170237"/>
        </p:xfrm>
        <a:graphic>
          <a:graphicData uri="http://schemas.openxmlformats.org/drawingml/2006/table">
            <a:tbl>
              <a:tblPr/>
              <a:tblGrid>
                <a:gridCol w="1684470"/>
                <a:gridCol w="2269421"/>
                <a:gridCol w="2196213"/>
                <a:gridCol w="2635121"/>
              </a:tblGrid>
              <a:tr h="982395">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Код строки,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код продукции (услуги) </a:t>
                      </a:r>
                      <a:b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по СК 25.006-2015</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единицы измерения </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по СК 25.006-2015</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Стоимость отгруженной продукции (услуги) в фактических отпускных ценах, не включая стоимость переработанного давальческого сырья, за отчетный за отчетный год, тыс. руб.</a:t>
                      </a:r>
                    </a:p>
                    <a:p>
                      <a:pPr marL="0" marR="0" lvl="0" indent="0" algn="ctr" defTabSz="914400" rtl="0" eaLnBrk="1" fontAlgn="base" latinLnBrk="0" hangingPunct="1">
                        <a:lnSpc>
                          <a:spcPct val="100000"/>
                        </a:lnSpc>
                        <a:spcBef>
                          <a:spcPts val="200"/>
                        </a:spcBef>
                        <a:spcAft>
                          <a:spcPts val="200"/>
                        </a:spcAft>
                        <a:buClrTx/>
                        <a:buSzTx/>
                        <a:buFontTx/>
                        <a:buNone/>
                        <a:tabLst/>
                      </a:pPr>
                      <a:endPar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r>
              <a:tr h="413877">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всего</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ts val="200"/>
                        </a:spcBef>
                        <a:spcAft>
                          <a:spcPts val="200"/>
                        </a:spcAft>
                        <a:buClrTx/>
                        <a:buSzTx/>
                        <a:buFontTx/>
                        <a:buNone/>
                        <a:tabLst/>
                        <a:defRPr/>
                      </a:pPr>
                      <a:r>
                        <a:rPr kumimoji="0" lang="ru-RU" altLang="ru-RU" sz="1100" b="0" i="0" u="none" strike="noStrike" cap="none" normalizeH="0" baseline="0" dirty="0" smtClean="0">
                          <a:ln>
                            <a:noFill/>
                          </a:ln>
                          <a:solidFill>
                            <a:srgbClr val="000000"/>
                          </a:solidFill>
                          <a:effectLst/>
                          <a:latin typeface="Times New Roman" pitchFamily="18" charset="0"/>
                          <a:cs typeface="Times New Roman" pitchFamily="18" charset="0"/>
                        </a:rPr>
                        <a:t>из нее на внутренний рынок</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36529">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В</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5</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6</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73057">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210</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Х</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Х</a:t>
                      </a: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37746" marR="3774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5479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5479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5479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37746" marR="3774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2" name="Прямоугольник 1"/>
          <p:cNvSpPr/>
          <p:nvPr/>
        </p:nvSpPr>
        <p:spPr>
          <a:xfrm>
            <a:off x="225425" y="5194300"/>
            <a:ext cx="8712200" cy="584200"/>
          </a:xfrm>
          <a:prstGeom prst="rect">
            <a:avLst/>
          </a:prstGeom>
        </p:spPr>
        <p:txBody>
          <a:bodyPr>
            <a:spAutoFit/>
          </a:bodyPr>
          <a:lstStyle/>
          <a:p>
            <a:pPr algn="just">
              <a:defRPr/>
            </a:pPr>
            <a:r>
              <a:rPr lang="ru-RU" sz="1600" b="1" dirty="0">
                <a:solidFill>
                  <a:srgbClr val="C00000"/>
                </a:solidFill>
                <a:latin typeface="+mn-lt"/>
              </a:rPr>
              <a:t>графы 5 и 6 </a:t>
            </a:r>
            <a:r>
              <a:rPr lang="ru-RU" sz="1600" dirty="0">
                <a:latin typeface="+mn-lt"/>
              </a:rPr>
              <a:t>заполняются 1 раз в 3 года начиная с отчета за </a:t>
            </a:r>
            <a:r>
              <a:rPr lang="ru-RU" sz="1600" b="1" dirty="0">
                <a:solidFill>
                  <a:srgbClr val="C00000"/>
                </a:solidFill>
                <a:latin typeface="+mn-lt"/>
              </a:rPr>
              <a:t>2024 год</a:t>
            </a:r>
            <a:r>
              <a:rPr lang="ru-RU" sz="1600" dirty="0">
                <a:latin typeface="+mn-lt"/>
              </a:rPr>
              <a:t/>
            </a:r>
            <a:br>
              <a:rPr lang="ru-RU" sz="1600" dirty="0">
                <a:latin typeface="+mn-lt"/>
              </a:rPr>
            </a:br>
            <a:r>
              <a:rPr lang="ru-RU" sz="1600" dirty="0">
                <a:latin typeface="+mn-lt"/>
              </a:rPr>
              <a:t> (ч.1 п.141 Указаний в редакции постановления </a:t>
            </a:r>
            <a:r>
              <a:rPr lang="ru-RU" sz="1600" dirty="0" err="1">
                <a:latin typeface="+mn-lt"/>
              </a:rPr>
              <a:t>Белстата</a:t>
            </a:r>
            <a:r>
              <a:rPr lang="ru-RU" sz="1600" dirty="0">
                <a:latin typeface="+mn-lt"/>
              </a:rPr>
              <a:t> от 04.11.2022 № 118</a:t>
            </a:r>
            <a:r>
              <a:rPr lang="ru-RU" sz="1600" dirty="0" smtClean="0">
                <a:latin typeface="+mn-lt"/>
              </a:rPr>
              <a:t>).</a:t>
            </a:r>
            <a:endParaRPr lang="ru-RU" sz="1600" dirty="0">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Объект 1"/>
          <p:cNvSpPr>
            <a:spLocks noGrp="1"/>
          </p:cNvSpPr>
          <p:nvPr>
            <p:ph idx="1"/>
          </p:nvPr>
        </p:nvSpPr>
        <p:spPr>
          <a:xfrm>
            <a:off x="468313" y="1268413"/>
            <a:ext cx="8229600" cy="4895850"/>
          </a:xfrm>
        </p:spPr>
        <p:txBody>
          <a:bodyPr/>
          <a:lstStyle/>
          <a:p>
            <a:pPr marL="0" lvl="2" indent="0" algn="just">
              <a:lnSpc>
                <a:spcPts val="1800"/>
              </a:lnSpc>
              <a:spcBef>
                <a:spcPts val="600"/>
              </a:spcBef>
              <a:buSzPct val="80000"/>
              <a:buFont typeface="Wingdings 2" pitchFamily="18" charset="2"/>
              <a:buNone/>
              <a:tabLst>
                <a:tab pos="179388" algn="l"/>
              </a:tabLst>
              <a:defRPr/>
            </a:pPr>
            <a:r>
              <a:rPr lang="ru-RU" altLang="ru-RU" sz="1400" dirty="0">
                <a:cs typeface="Tahoma" pitchFamily="34" charset="0"/>
              </a:rPr>
              <a:t>Р</a:t>
            </a:r>
            <a:r>
              <a:rPr lang="ru-RU" altLang="ru-RU" sz="1400" dirty="0" smtClean="0">
                <a:cs typeface="Tahoma" pitchFamily="34" charset="0"/>
              </a:rPr>
              <a:t>аздел заполняют организации, </a:t>
            </a:r>
            <a:r>
              <a:rPr lang="ru-RU" altLang="ru-RU" sz="1400" dirty="0" smtClean="0">
                <a:solidFill>
                  <a:srgbClr val="C00000"/>
                </a:solidFill>
                <a:cs typeface="Tahoma" pitchFamily="34" charset="0"/>
              </a:rPr>
              <a:t>осуществляющие деятельность в области промышленности </a:t>
            </a:r>
            <a:r>
              <a:rPr lang="ru-RU" altLang="ru-RU" sz="1400" dirty="0" smtClean="0">
                <a:cs typeface="Tahoma" pitchFamily="34" charset="0"/>
              </a:rPr>
              <a:t>(</a:t>
            </a:r>
            <a:r>
              <a:rPr lang="ru-RU" altLang="ru-RU" sz="1400" b="1" dirty="0" smtClean="0">
                <a:cs typeface="Tahoma" pitchFamily="34" charset="0"/>
              </a:rPr>
              <a:t>разделы с 05 по 39 </a:t>
            </a:r>
            <a:r>
              <a:rPr lang="ru-RU" altLang="ru-RU" sz="1400" dirty="0" smtClean="0">
                <a:cs typeface="Tahoma" pitchFamily="34" charset="0"/>
              </a:rPr>
              <a:t>ОКРБ 005-2011)</a:t>
            </a:r>
            <a:r>
              <a:rPr lang="en-US" altLang="ru-RU" sz="1400" dirty="0">
                <a:cs typeface="Tahoma" pitchFamily="34" charset="0"/>
              </a:rPr>
              <a:t>.</a:t>
            </a:r>
            <a:endParaRPr lang="ru-RU" altLang="ru-RU" sz="1400" dirty="0" smtClean="0">
              <a:cs typeface="Tahoma" pitchFamily="34" charset="0"/>
            </a:endParaRPr>
          </a:p>
          <a:p>
            <a:pPr marL="0" lvl="2" indent="0" algn="just">
              <a:lnSpc>
                <a:spcPts val="1800"/>
              </a:lnSpc>
              <a:spcBef>
                <a:spcPts val="600"/>
              </a:spcBef>
              <a:buSzPct val="80000"/>
              <a:buFont typeface="Wingdings 2" pitchFamily="18" charset="2"/>
              <a:buNone/>
              <a:tabLst>
                <a:tab pos="179388" algn="l"/>
              </a:tabLst>
              <a:defRPr/>
            </a:pPr>
            <a:r>
              <a:rPr lang="ru-RU" altLang="ru-RU" sz="1400" dirty="0">
                <a:cs typeface="Tahoma" pitchFamily="34" charset="0"/>
              </a:rPr>
              <a:t>Р</a:t>
            </a:r>
            <a:r>
              <a:rPr lang="ru-RU" altLang="ru-RU" sz="1400" dirty="0" smtClean="0">
                <a:cs typeface="Tahoma" pitchFamily="34" charset="0"/>
              </a:rPr>
              <a:t>аздел заполняется в соответствии со статистическим классификатором </a:t>
            </a:r>
            <a:br>
              <a:rPr lang="ru-RU" altLang="ru-RU" sz="1400" dirty="0" smtClean="0">
                <a:cs typeface="Tahoma" pitchFamily="34" charset="0"/>
              </a:rPr>
            </a:br>
            <a:r>
              <a:rPr lang="ru-RU" altLang="ru-RU" sz="1400" b="1" dirty="0" smtClean="0">
                <a:cs typeface="Tahoma" pitchFamily="34" charset="0"/>
              </a:rPr>
              <a:t>СК 25.006-2015 </a:t>
            </a:r>
            <a:r>
              <a:rPr lang="ru-RU" altLang="ru-RU" sz="1400" dirty="0" smtClean="0">
                <a:cs typeface="Tahoma" pitchFamily="34" charset="0"/>
              </a:rPr>
              <a:t>«Промышленная продукция», размещенного на сайте </a:t>
            </a:r>
            <a:r>
              <a:rPr lang="ru-RU" altLang="ru-RU" sz="1400" dirty="0" err="1" smtClean="0">
                <a:cs typeface="Tahoma" pitchFamily="34" charset="0"/>
              </a:rPr>
              <a:t>Белстата</a:t>
            </a:r>
            <a:r>
              <a:rPr lang="ru-RU" altLang="ru-RU" sz="1400" dirty="0" smtClean="0">
                <a:cs typeface="Tahoma" pitchFamily="34" charset="0"/>
              </a:rPr>
              <a:t> </a:t>
            </a:r>
            <a:br>
              <a:rPr lang="ru-RU" altLang="ru-RU" sz="1400" dirty="0" smtClean="0">
                <a:cs typeface="Tahoma" pitchFamily="34" charset="0"/>
              </a:rPr>
            </a:br>
            <a:r>
              <a:rPr lang="ru-RU" altLang="ru-RU" sz="1400" i="1" dirty="0" smtClean="0">
                <a:solidFill>
                  <a:srgbClr val="0070C0"/>
                </a:solidFill>
                <a:cs typeface="Tahoma" pitchFamily="34" charset="0"/>
              </a:rPr>
              <a:t>в рубрике «Классификаторы»</a:t>
            </a:r>
          </a:p>
          <a:p>
            <a:pPr marL="179388" lvl="2" indent="-179388" algn="just">
              <a:lnSpc>
                <a:spcPts val="1800"/>
              </a:lnSpc>
              <a:spcBef>
                <a:spcPts val="600"/>
              </a:spcBef>
              <a:buSzPct val="80000"/>
              <a:buFont typeface="Wingdings" pitchFamily="2" charset="2"/>
              <a:buChar char="§"/>
              <a:tabLst>
                <a:tab pos="179388" algn="l"/>
              </a:tabLst>
              <a:defRPr/>
            </a:pPr>
            <a:r>
              <a:rPr lang="ru-RU" altLang="ru-RU" sz="1400" dirty="0" smtClean="0">
                <a:solidFill>
                  <a:srgbClr val="C00000"/>
                </a:solidFill>
                <a:cs typeface="Tahoma" pitchFamily="34" charset="0"/>
              </a:rPr>
              <a:t>единица измерения:</a:t>
            </a:r>
          </a:p>
          <a:p>
            <a:pPr marL="179388" indent="-179388" algn="just">
              <a:lnSpc>
                <a:spcPts val="1800"/>
              </a:lnSpc>
              <a:spcBef>
                <a:spcPct val="0"/>
              </a:spcBef>
              <a:buFont typeface="Wingdings 3" pitchFamily="18" charset="2"/>
              <a:buNone/>
              <a:tabLst>
                <a:tab pos="179388" algn="l"/>
              </a:tabLst>
              <a:defRPr/>
            </a:pPr>
            <a:r>
              <a:rPr lang="ru-RU" altLang="ru-RU" sz="1400" dirty="0" smtClean="0">
                <a:cs typeface="Tahoma" pitchFamily="34" charset="0"/>
              </a:rPr>
              <a:t>в графах 1 и 3 данные заполняются </a:t>
            </a:r>
            <a:r>
              <a:rPr lang="ru-RU" altLang="ru-RU" sz="1400" b="1" dirty="0" smtClean="0">
                <a:cs typeface="Tahoma" pitchFamily="34" charset="0"/>
              </a:rPr>
              <a:t>в целых числах</a:t>
            </a:r>
            <a:r>
              <a:rPr lang="en-US" altLang="ru-RU" sz="1400" b="1" dirty="0" smtClean="0">
                <a:cs typeface="Tahoma" pitchFamily="34" charset="0"/>
              </a:rPr>
              <a:t>;</a:t>
            </a:r>
            <a:endParaRPr lang="ru-RU" altLang="ru-RU" sz="1400" b="1" dirty="0" smtClean="0">
              <a:cs typeface="Tahoma" pitchFamily="34" charset="0"/>
            </a:endParaRPr>
          </a:p>
          <a:p>
            <a:pPr marL="179388" indent="-179388" algn="just">
              <a:lnSpc>
                <a:spcPts val="1800"/>
              </a:lnSpc>
              <a:spcBef>
                <a:spcPct val="0"/>
              </a:spcBef>
              <a:buFont typeface="Wingdings 3" pitchFamily="18" charset="2"/>
              <a:buNone/>
              <a:tabLst>
                <a:tab pos="179388" algn="l"/>
              </a:tabLst>
              <a:defRPr/>
            </a:pPr>
            <a:r>
              <a:rPr lang="ru-RU" altLang="ru-RU" sz="1400" dirty="0" smtClean="0">
                <a:cs typeface="Tahoma" pitchFamily="34" charset="0"/>
              </a:rPr>
              <a:t>в графах 2 и 4 данные заполняются </a:t>
            </a:r>
            <a:r>
              <a:rPr lang="ru-RU" altLang="ru-RU" sz="1400" b="1" dirty="0" smtClean="0">
                <a:cs typeface="Tahoma" pitchFamily="34" charset="0"/>
              </a:rPr>
              <a:t>в тысячах рублей в целых числах</a:t>
            </a:r>
            <a:r>
              <a:rPr lang="en-US" altLang="ru-RU" sz="1400" b="1" dirty="0" smtClean="0">
                <a:cs typeface="Tahoma" pitchFamily="34" charset="0"/>
              </a:rPr>
              <a:t>.</a:t>
            </a:r>
            <a:r>
              <a:rPr lang="ru-RU" altLang="ru-RU" sz="1400" b="1" dirty="0" smtClean="0">
                <a:cs typeface="Tahoma" pitchFamily="34" charset="0"/>
              </a:rPr>
              <a:t> </a:t>
            </a:r>
          </a:p>
          <a:p>
            <a:pPr marL="179388" indent="-179388" algn="just">
              <a:spcBef>
                <a:spcPct val="0"/>
              </a:spcBef>
              <a:spcAft>
                <a:spcPts val="600"/>
              </a:spcAft>
              <a:buClr>
                <a:srgbClr val="DD7E0E"/>
              </a:buClr>
              <a:buSzPct val="80000"/>
              <a:tabLst>
                <a:tab pos="179388" algn="l"/>
              </a:tabLst>
              <a:defRPr/>
            </a:pPr>
            <a:endParaRPr lang="ru-RU" altLang="ru-RU" sz="1500" b="1" dirty="0" smtClean="0">
              <a:solidFill>
                <a:srgbClr val="CC6600"/>
              </a:solidFill>
              <a:latin typeface="Tahoma" pitchFamily="34" charset="0"/>
              <a:cs typeface="Tahoma" pitchFamily="34" charset="0"/>
            </a:endParaRPr>
          </a:p>
          <a:p>
            <a:pPr marL="109537" indent="0">
              <a:buFont typeface="Wingdings 3" pitchFamily="18" charset="2"/>
              <a:buNone/>
              <a:defRPr/>
            </a:pPr>
            <a:r>
              <a:rPr lang="ru-RU" altLang="ru-RU" sz="1800" b="1" dirty="0" smtClean="0">
                <a:solidFill>
                  <a:srgbClr val="0070C0"/>
                </a:solidFill>
                <a:cs typeface="Tahoma" pitchFamily="34" charset="0"/>
              </a:rPr>
              <a:t>Давальческое сырье</a:t>
            </a:r>
            <a:endParaRPr lang="ru-RU" altLang="ru-RU" sz="1800" dirty="0" smtClean="0">
              <a:solidFill>
                <a:srgbClr val="009900"/>
              </a:solidFill>
              <a:cs typeface="Tahoma" pitchFamily="34" charset="0"/>
            </a:endParaRPr>
          </a:p>
          <a:p>
            <a:pPr algn="just">
              <a:spcBef>
                <a:spcPct val="0"/>
              </a:spcBef>
              <a:defRPr/>
            </a:pPr>
            <a:r>
              <a:rPr lang="ru-RU" altLang="ru-RU" sz="1400" dirty="0" smtClean="0">
                <a:cs typeface="Tahoma" pitchFamily="34" charset="0"/>
              </a:rPr>
              <a:t>данные о производстве </a:t>
            </a:r>
            <a:r>
              <a:rPr lang="ru-RU" altLang="ru-RU" sz="1400" b="1" dirty="0" smtClean="0">
                <a:cs typeface="Tahoma" pitchFamily="34" charset="0"/>
              </a:rPr>
              <a:t>промышленной продукции</a:t>
            </a:r>
            <a:r>
              <a:rPr lang="ru-RU" altLang="ru-RU" sz="1400" dirty="0" smtClean="0">
                <a:cs typeface="Tahoma" pitchFamily="34" charset="0"/>
              </a:rPr>
              <a:t>, изготовленной из давальческого сырья, </a:t>
            </a:r>
            <a:r>
              <a:rPr lang="ru-RU" altLang="ru-RU" sz="1400" dirty="0" smtClean="0">
                <a:solidFill>
                  <a:srgbClr val="C00000"/>
                </a:solidFill>
                <a:cs typeface="Tahoma" pitchFamily="34" charset="0"/>
              </a:rPr>
              <a:t>в графах 1, 2, 3 и 4 </a:t>
            </a:r>
            <a:r>
              <a:rPr lang="ru-RU" altLang="ru-RU" sz="1400" dirty="0" smtClean="0">
                <a:cs typeface="Tahoma" pitchFamily="34" charset="0"/>
              </a:rPr>
              <a:t>отражаются </a:t>
            </a:r>
            <a:r>
              <a:rPr lang="ru-RU" altLang="ru-RU" sz="1400" b="1" dirty="0" smtClean="0">
                <a:solidFill>
                  <a:srgbClr val="C00000"/>
                </a:solidFill>
                <a:cs typeface="Tahoma" pitchFamily="34" charset="0"/>
              </a:rPr>
              <a:t>с учетом </a:t>
            </a:r>
            <a:r>
              <a:rPr lang="ru-RU" altLang="ru-RU" sz="1400" dirty="0" smtClean="0">
                <a:cs typeface="Tahoma" pitchFamily="34" charset="0"/>
              </a:rPr>
              <a:t>стоимости переработанного давальческого </a:t>
            </a:r>
            <a:r>
              <a:rPr lang="ru-RU" altLang="ru-RU" sz="1400" dirty="0" smtClean="0">
                <a:cs typeface="Tahoma" pitchFamily="34" charset="0"/>
              </a:rPr>
              <a:t>сырья;</a:t>
            </a:r>
            <a:endParaRPr lang="ru-RU" altLang="ru-RU" sz="1400" dirty="0" smtClean="0">
              <a:cs typeface="Tahoma" pitchFamily="34" charset="0"/>
            </a:endParaRPr>
          </a:p>
          <a:p>
            <a:pPr algn="just">
              <a:spcBef>
                <a:spcPts val="600"/>
              </a:spcBef>
              <a:defRPr/>
            </a:pPr>
            <a:r>
              <a:rPr lang="ru-RU" altLang="ru-RU" sz="1400" dirty="0" smtClean="0">
                <a:cs typeface="Tahoma" pitchFamily="34" charset="0"/>
              </a:rPr>
              <a:t>данные об оказанных</a:t>
            </a:r>
            <a:r>
              <a:rPr lang="ru-RU" altLang="ru-RU" sz="1400" b="1" dirty="0" smtClean="0">
                <a:cs typeface="Tahoma" pitchFamily="34" charset="0"/>
              </a:rPr>
              <a:t> услугах промышленного характера </a:t>
            </a:r>
            <a:r>
              <a:rPr lang="en-US" altLang="ru-RU" sz="1400" b="1" dirty="0" smtClean="0">
                <a:cs typeface="Tahoma" pitchFamily="34" charset="0"/>
              </a:rPr>
              <a:t/>
            </a:r>
            <a:br>
              <a:rPr lang="en-US" altLang="ru-RU" sz="1400" b="1" dirty="0" smtClean="0">
                <a:cs typeface="Tahoma" pitchFamily="34" charset="0"/>
              </a:rPr>
            </a:br>
            <a:r>
              <a:rPr lang="ru-RU" altLang="ru-RU" sz="1400" dirty="0" smtClean="0">
                <a:solidFill>
                  <a:srgbClr val="C00000"/>
                </a:solidFill>
                <a:cs typeface="Tahoma" pitchFamily="34" charset="0"/>
              </a:rPr>
              <a:t>в</a:t>
            </a:r>
            <a:r>
              <a:rPr lang="ru-RU" altLang="ru-RU" sz="1400" dirty="0" smtClean="0">
                <a:solidFill>
                  <a:srgbClr val="CC6600"/>
                </a:solidFill>
                <a:cs typeface="Tahoma" pitchFamily="34" charset="0"/>
              </a:rPr>
              <a:t> </a:t>
            </a:r>
            <a:r>
              <a:rPr lang="ru-RU" altLang="ru-RU" sz="1400" dirty="0" smtClean="0">
                <a:solidFill>
                  <a:srgbClr val="C00000"/>
                </a:solidFill>
                <a:cs typeface="Tahoma" pitchFamily="34" charset="0"/>
              </a:rPr>
              <a:t>графах с 1 по 4 </a:t>
            </a:r>
            <a:r>
              <a:rPr lang="ru-RU" altLang="ru-RU" sz="1400" dirty="0" smtClean="0">
                <a:cs typeface="Tahoma" pitchFamily="34" charset="0"/>
              </a:rPr>
              <a:t>отражаются </a:t>
            </a:r>
            <a:r>
              <a:rPr lang="ru-RU" altLang="ru-RU" sz="1400" b="1" dirty="0" smtClean="0">
                <a:solidFill>
                  <a:srgbClr val="C00000"/>
                </a:solidFill>
                <a:cs typeface="Tahoma" pitchFamily="34" charset="0"/>
              </a:rPr>
              <a:t>без учета</a:t>
            </a:r>
            <a:r>
              <a:rPr lang="ru-RU" altLang="ru-RU" sz="1400" dirty="0" smtClean="0">
                <a:solidFill>
                  <a:srgbClr val="C00000"/>
                </a:solidFill>
                <a:cs typeface="Tahoma" pitchFamily="34" charset="0"/>
              </a:rPr>
              <a:t> </a:t>
            </a:r>
            <a:r>
              <a:rPr lang="ru-RU" altLang="ru-RU" sz="1400" dirty="0" smtClean="0">
                <a:cs typeface="Tahoma" pitchFamily="34" charset="0"/>
              </a:rPr>
              <a:t>стоимости переработанного давальческого </a:t>
            </a:r>
            <a:r>
              <a:rPr lang="ru-RU" altLang="ru-RU" sz="1400" dirty="0" smtClean="0">
                <a:cs typeface="Tahoma" pitchFamily="34" charset="0"/>
              </a:rPr>
              <a:t>сырья.</a:t>
            </a:r>
            <a:endParaRPr lang="ru-RU" altLang="ru-RU" sz="1400" b="1" dirty="0" smtClean="0">
              <a:cs typeface="Tahoma" pitchFamily="34" charset="0"/>
            </a:endParaRPr>
          </a:p>
          <a:p>
            <a:pPr marL="109537" indent="0">
              <a:spcBef>
                <a:spcPts val="1200"/>
              </a:spcBef>
              <a:buFont typeface="Wingdings 3" pitchFamily="18" charset="2"/>
              <a:buNone/>
              <a:defRPr/>
            </a:pPr>
            <a:r>
              <a:rPr lang="ru-RU" altLang="ru-RU" sz="1800" b="1" dirty="0" smtClean="0">
                <a:solidFill>
                  <a:srgbClr val="0070C0"/>
                </a:solidFill>
                <a:cs typeface="Tahoma" pitchFamily="34" charset="0"/>
              </a:rPr>
              <a:t>Налоги</a:t>
            </a:r>
            <a:r>
              <a:rPr lang="ru-RU" altLang="ru-RU" sz="1800" b="1" dirty="0" smtClean="0">
                <a:solidFill>
                  <a:srgbClr val="009900"/>
                </a:solidFill>
                <a:cs typeface="Tahoma" pitchFamily="34" charset="0"/>
              </a:rPr>
              <a:t> </a:t>
            </a:r>
            <a:endParaRPr lang="ru-RU" altLang="ru-RU" sz="1800" dirty="0" smtClean="0">
              <a:solidFill>
                <a:srgbClr val="009900"/>
              </a:solidFill>
              <a:cs typeface="Tahoma" pitchFamily="34" charset="0"/>
            </a:endParaRPr>
          </a:p>
          <a:p>
            <a:pPr>
              <a:spcBef>
                <a:spcPct val="0"/>
              </a:spcBef>
              <a:defRPr/>
            </a:pPr>
            <a:r>
              <a:rPr lang="ru-RU" altLang="ru-RU" sz="1400" dirty="0" smtClean="0">
                <a:solidFill>
                  <a:srgbClr val="C00000"/>
                </a:solidFill>
                <a:cs typeface="Tahoma" pitchFamily="34" charset="0"/>
              </a:rPr>
              <a:t>данные в графах 2 и 4 отражаются </a:t>
            </a:r>
            <a:r>
              <a:rPr lang="ru-RU" altLang="ru-RU" sz="1400" b="1" dirty="0" smtClean="0">
                <a:solidFill>
                  <a:srgbClr val="C00000"/>
                </a:solidFill>
                <a:cs typeface="Tahoma" pitchFamily="34" charset="0"/>
              </a:rPr>
              <a:t>за вычетом налогов и сборов</a:t>
            </a:r>
            <a:r>
              <a:rPr lang="ru-RU" altLang="ru-RU" sz="1400" dirty="0" smtClean="0">
                <a:cs typeface="Tahoma" pitchFamily="34" charset="0"/>
              </a:rPr>
              <a:t>, исчисляемых из </a:t>
            </a:r>
            <a:r>
              <a:rPr lang="ru-RU" altLang="ru-RU" sz="1400" dirty="0" smtClean="0">
                <a:cs typeface="Tahoma" pitchFamily="34" charset="0"/>
              </a:rPr>
              <a:t>выручки.</a:t>
            </a:r>
            <a:endParaRPr lang="ru-RU" altLang="ru-RU" sz="1400" dirty="0" smtClean="0">
              <a:cs typeface="Tahoma" pitchFamily="34" charset="0"/>
            </a:endParaRPr>
          </a:p>
          <a:p>
            <a:pPr marL="179388" indent="-179388">
              <a:tabLst>
                <a:tab pos="179388" algn="l"/>
              </a:tabLst>
              <a:defRPr/>
            </a:pPr>
            <a:endParaRPr lang="ru-RU" altLang="ru-RU" sz="1400" dirty="0" smtClean="0"/>
          </a:p>
        </p:txBody>
      </p:sp>
      <p:sp>
        <p:nvSpPr>
          <p:cNvPr id="3" name="Заголовок 2"/>
          <p:cNvSpPr>
            <a:spLocks noGrp="1"/>
          </p:cNvSpPr>
          <p:nvPr>
            <p:ph type="title"/>
          </p:nvPr>
        </p:nvSpPr>
        <p:spPr>
          <a:xfrm>
            <a:off x="467544" y="116632"/>
            <a:ext cx="8229600" cy="1143000"/>
          </a:xfrm>
        </p:spPr>
        <p:txBody>
          <a:bodyPr>
            <a:noAutofit/>
          </a:bodyPr>
          <a:lstStyle/>
          <a:p>
            <a:pPr algn="ctr">
              <a:defRPr/>
            </a:pP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VII</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«ПРОИЗВОДСТВО ПРОМЫШЛЕННОЙ ПРОДУКЦИИ </a:t>
            </a: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(услуг промышленного характера)»</a:t>
            </a: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en-US"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r>
              <a:rPr lang="ru-RU" altLang="ru-RU" sz="18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1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219075" y="849313"/>
          <a:ext cx="8855076" cy="2724261"/>
        </p:xfrm>
        <a:graphic>
          <a:graphicData uri="http://schemas.openxmlformats.org/drawingml/2006/table">
            <a:tbl>
              <a:tblPr>
                <a:tableStyleId>{5C22544A-7EE6-4342-B048-85BDC9FD1C3A}</a:tableStyleId>
              </a:tblPr>
              <a:tblGrid>
                <a:gridCol w="4160619"/>
                <a:gridCol w="744759"/>
                <a:gridCol w="2759915"/>
                <a:gridCol w="1189783"/>
              </a:tblGrid>
              <a:tr h="5485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Наименование показателя</a:t>
                      </a:r>
                    </a:p>
                  </a:txBody>
                  <a:tcPr marL="44445" marR="44445"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Код строки</a:t>
                      </a:r>
                    </a:p>
                  </a:txBody>
                  <a:tcPr marL="44445" marR="44445"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За отчетный год</a:t>
                      </a:r>
                    </a:p>
                  </a:txBody>
                  <a:tcPr marL="44445" marR="44445"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За предыдущий год</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4445" marR="44445" marT="0" marB="0" anchor="ctr"/>
                </a:tc>
              </a:tr>
              <a:tr h="198568">
                <a:tc>
                  <a:txBody>
                    <a:bodyPr/>
                    <a:lstStyle/>
                    <a:p>
                      <a:pPr algn="ctr">
                        <a:spcBef>
                          <a:spcPts val="100"/>
                        </a:spcBef>
                        <a:spcAft>
                          <a:spcPts val="100"/>
                        </a:spcAft>
                      </a:pPr>
                      <a:r>
                        <a:rPr lang="ru-RU" sz="800" dirty="0">
                          <a:effectLst/>
                        </a:rPr>
                        <a:t>А</a:t>
                      </a:r>
                      <a:endParaRPr lang="ru-RU" sz="1000" dirty="0">
                        <a:effectLst/>
                        <a:latin typeface="Times New Roman"/>
                        <a:ea typeface="Times New Roman"/>
                      </a:endParaRPr>
                    </a:p>
                  </a:txBody>
                  <a:tcPr marL="44445" marR="44445" marT="0" marB="0" anchor="ctr"/>
                </a:tc>
                <a:tc>
                  <a:txBody>
                    <a:bodyPr/>
                    <a:lstStyle/>
                    <a:p>
                      <a:pPr algn="ctr">
                        <a:spcBef>
                          <a:spcPts val="100"/>
                        </a:spcBef>
                        <a:spcAft>
                          <a:spcPts val="100"/>
                        </a:spcAft>
                      </a:pPr>
                      <a:r>
                        <a:rPr lang="ru-RU" sz="800">
                          <a:effectLst/>
                        </a:rPr>
                        <a:t>Б</a:t>
                      </a:r>
                      <a:endParaRPr lang="ru-RU" sz="1000">
                        <a:effectLst/>
                        <a:latin typeface="Times New Roman"/>
                        <a:ea typeface="Times New Roman"/>
                      </a:endParaRPr>
                    </a:p>
                  </a:txBody>
                  <a:tcPr marL="44445" marR="44445" marT="0" marB="0" anchor="ctr"/>
                </a:tc>
                <a:tc>
                  <a:txBody>
                    <a:bodyPr/>
                    <a:lstStyle/>
                    <a:p>
                      <a:pPr algn="ctr">
                        <a:spcBef>
                          <a:spcPts val="100"/>
                        </a:spcBef>
                        <a:spcAft>
                          <a:spcPts val="100"/>
                        </a:spcAft>
                      </a:pPr>
                      <a:r>
                        <a:rPr lang="ru-RU" sz="800" dirty="0">
                          <a:effectLst/>
                        </a:rPr>
                        <a:t>1</a:t>
                      </a:r>
                      <a:endParaRPr lang="ru-RU" sz="1000" dirty="0">
                        <a:effectLst/>
                        <a:latin typeface="Times New Roman"/>
                        <a:ea typeface="Times New Roman"/>
                      </a:endParaRPr>
                    </a:p>
                  </a:txBody>
                  <a:tcPr marL="44445" marR="44445" marT="0" marB="0" anchor="ctr"/>
                </a:tc>
                <a:tc>
                  <a:txBody>
                    <a:bodyPr/>
                    <a:lstStyle/>
                    <a:p>
                      <a:pPr marL="0" algn="ctr" rtl="0" eaLnBrk="1" latinLnBrk="0" hangingPunct="1">
                        <a:spcBef>
                          <a:spcPts val="100"/>
                        </a:spcBef>
                        <a:spcAft>
                          <a:spcPts val="100"/>
                        </a:spcAft>
                      </a:pPr>
                      <a:r>
                        <a:rPr kumimoji="0" lang="ru-RU" sz="800" kern="1200" dirty="0" smtClean="0">
                          <a:solidFill>
                            <a:schemeClr val="dk1"/>
                          </a:solidFill>
                          <a:effectLst/>
                          <a:latin typeface="+mn-lt"/>
                          <a:ea typeface="+mn-ea"/>
                          <a:cs typeface="+mn-cs"/>
                        </a:rPr>
                        <a:t>2</a:t>
                      </a:r>
                      <a:endParaRPr kumimoji="0" lang="ru-RU" sz="800" kern="1200" dirty="0">
                        <a:solidFill>
                          <a:schemeClr val="dk1"/>
                        </a:solidFill>
                        <a:effectLst/>
                        <a:latin typeface="+mn-lt"/>
                        <a:ea typeface="+mn-ea"/>
                        <a:cs typeface="+mn-cs"/>
                      </a:endParaRPr>
                    </a:p>
                  </a:txBody>
                  <a:tcPr marL="44445" marR="44445" marT="0" marB="0" anchor="ctr"/>
                </a:tc>
              </a:tr>
              <a:tr h="1428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Объем подрядных работ, выполненных собственными </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силами.............</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4445" marR="44445"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15</a:t>
                      </a: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0</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4445" marR="44445" marT="0" marB="0" anchor="b"/>
                </a:tc>
                <a:tc>
                  <a:txBody>
                    <a:bodyPr/>
                    <a:lstStyle/>
                    <a:p>
                      <a:pPr marL="0" marR="0" indent="0" algn="ctr" defTabSz="914400" rtl="0" eaLnBrk="1" fontAlgn="auto" latinLnBrk="0" hangingPunct="1">
                        <a:lnSpc>
                          <a:spcPct val="100000"/>
                        </a:lnSpc>
                        <a:spcBef>
                          <a:spcPts val="100"/>
                        </a:spcBef>
                        <a:spcAft>
                          <a:spcPts val="100"/>
                        </a:spcAft>
                        <a:buClrTx/>
                        <a:buSzTx/>
                        <a:buFontTx/>
                        <a:buNone/>
                        <a:tabLst/>
                        <a:defRPr/>
                      </a:pPr>
                      <a:r>
                        <a:rPr kumimoji="0" 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строка 150 ≤ суммы строк 201 по сумме граф 1 и 2 раздела </a:t>
                      </a:r>
                      <a:r>
                        <a:rPr kumimoji="0" lang="en-US"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V</a:t>
                      </a:r>
                      <a:r>
                        <a:rPr kumimoji="0" 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I с первыми знаками кодов 412, 42, 431, 432, 433, 43910, 43991, 43999 ОКРБ 005-2011.</a:t>
                      </a:r>
                    </a:p>
                    <a:p>
                      <a:pPr algn="ctr">
                        <a:spcBef>
                          <a:spcPts val="100"/>
                        </a:spcBef>
                        <a:spcAft>
                          <a:spcPts val="100"/>
                        </a:spcAft>
                      </a:pPr>
                      <a:r>
                        <a:rPr kumimoji="0" 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строка 150</a:t>
                      </a:r>
                      <a:r>
                        <a:rPr kumimoji="0" lang="en-US"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 </a:t>
                      </a:r>
                      <a:r>
                        <a:rPr kumimoji="0" lang="ru-RU" alt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a:t>
                      </a:r>
                      <a:r>
                        <a:rPr kumimoji="0" lang="en-US" alt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 </a:t>
                      </a:r>
                      <a:r>
                        <a:rPr kumimoji="0" 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суммы строк  15</a:t>
                      </a:r>
                      <a:r>
                        <a:rPr kumimoji="0" lang="en-US"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1 </a:t>
                      </a:r>
                      <a:r>
                        <a:rPr kumimoji="0" lang="ru-RU"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и  15</a:t>
                      </a:r>
                      <a:r>
                        <a:rPr kumimoji="0" lang="en-US" sz="1200" b="1" i="0" u="none" strike="noStrike" kern="1200" cap="none" normalizeH="0" baseline="0" dirty="0" smtClean="0">
                          <a:ln>
                            <a:noFill/>
                          </a:ln>
                          <a:solidFill>
                            <a:srgbClr val="C00000"/>
                          </a:solidFill>
                          <a:effectLst/>
                          <a:latin typeface="Times New Roman" pitchFamily="18" charset="0"/>
                          <a:ea typeface="+mn-ea"/>
                          <a:cs typeface="Times New Roman" pitchFamily="18" charset="0"/>
                        </a:rPr>
                        <a:t>2</a:t>
                      </a:r>
                      <a:r>
                        <a:rPr kumimoji="0" lang="ru-RU" sz="1200" b="1" i="0" u="none" strike="noStrike" kern="1200" cap="none" normalizeH="0" baseline="0" dirty="0">
                          <a:ln>
                            <a:noFill/>
                          </a:ln>
                          <a:solidFill>
                            <a:srgbClr val="C00000"/>
                          </a:solidFill>
                          <a:effectLst/>
                          <a:latin typeface="Times New Roman" pitchFamily="18" charset="0"/>
                          <a:ea typeface="+mn-ea"/>
                          <a:cs typeface="Times New Roman" pitchFamily="18" charset="0"/>
                        </a:rPr>
                        <a:t> </a:t>
                      </a:r>
                    </a:p>
                  </a:txBody>
                  <a:tcPr marL="44445" marR="44445" marT="0" marB="0" anchor="ctr"/>
                </a:tc>
                <a:tc>
                  <a:txBody>
                    <a:bodyPr/>
                    <a:lstStyle/>
                    <a:p>
                      <a:pPr algn="ctr">
                        <a:spcBef>
                          <a:spcPts val="100"/>
                        </a:spcBef>
                        <a:spcAft>
                          <a:spcPts val="100"/>
                        </a:spcAft>
                      </a:pPr>
                      <a:endParaRPr lang="ru-RU" sz="1000" b="1" dirty="0">
                        <a:effectLst/>
                        <a:latin typeface="Times New Roman"/>
                        <a:ea typeface="Times New Roman"/>
                      </a:endParaRPr>
                    </a:p>
                  </a:txBody>
                  <a:tcPr marL="44445" marR="44445" marT="0" marB="0" anchor="ctr"/>
                </a:tc>
              </a:tr>
              <a:tr h="365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из него:</a:t>
                      </a:r>
                      <a:b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b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капитальный </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ремонт.........................................................</a:t>
                      </a: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a:t>
                      </a:r>
                    </a:p>
                  </a:txBody>
                  <a:tcPr marL="44445" marR="44445"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a:t>
                      </a: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51</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4445" marR="44445" marT="0" marB="0" anchor="b"/>
                </a:tc>
                <a:tc>
                  <a:txBody>
                    <a:bodyPr/>
                    <a:lstStyle/>
                    <a:p>
                      <a:pPr algn="ctr">
                        <a:spcBef>
                          <a:spcPts val="100"/>
                        </a:spcBef>
                        <a:spcAft>
                          <a:spcPts val="100"/>
                        </a:spcAft>
                      </a:pPr>
                      <a:r>
                        <a:rPr lang="ru-RU" sz="800" dirty="0">
                          <a:solidFill>
                            <a:srgbClr val="FF0000"/>
                          </a:solidFill>
                          <a:effectLst/>
                        </a:rPr>
                        <a:t> </a:t>
                      </a:r>
                      <a:endParaRPr lang="ru-RU" sz="1000" dirty="0">
                        <a:solidFill>
                          <a:srgbClr val="FF0000"/>
                        </a:solidFill>
                        <a:effectLst/>
                        <a:latin typeface="Times New Roman"/>
                        <a:ea typeface="Times New Roman"/>
                      </a:endParaRPr>
                    </a:p>
                  </a:txBody>
                  <a:tcPr marL="44445" marR="44445" marT="0" marB="0" anchor="ctr"/>
                </a:tc>
                <a:tc>
                  <a:txBody>
                    <a:bodyPr/>
                    <a:lstStyle/>
                    <a:p>
                      <a:pPr algn="ctr">
                        <a:spcBef>
                          <a:spcPts val="100"/>
                        </a:spcBef>
                        <a:spcAft>
                          <a:spcPts val="100"/>
                        </a:spcAft>
                      </a:pPr>
                      <a:endParaRPr lang="ru-RU" sz="1000" dirty="0">
                        <a:effectLst/>
                        <a:latin typeface="Times New Roman"/>
                        <a:ea typeface="Times New Roman"/>
                      </a:endParaRPr>
                    </a:p>
                  </a:txBody>
                  <a:tcPr marL="44445" marR="44445" marT="0" marB="0" anchor="ctr"/>
                </a:tc>
              </a:tr>
              <a:tr h="1828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текущий ремонт</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a:t>
                      </a:r>
                    </a:p>
                  </a:txBody>
                  <a:tcPr marL="44445" marR="44445"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a:t>
                      </a: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52</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44445" marR="44445" marT="0" marB="0" anchor="b"/>
                </a:tc>
                <a:tc>
                  <a:txBody>
                    <a:bodyPr/>
                    <a:lstStyle/>
                    <a:p>
                      <a:pPr algn="ctr">
                        <a:spcBef>
                          <a:spcPts val="100"/>
                        </a:spcBef>
                        <a:spcAft>
                          <a:spcPts val="100"/>
                        </a:spcAft>
                      </a:pPr>
                      <a:r>
                        <a:rPr lang="ru-RU" sz="800" dirty="0">
                          <a:effectLst/>
                        </a:rPr>
                        <a:t> </a:t>
                      </a:r>
                      <a:endParaRPr lang="ru-RU" sz="1000" dirty="0">
                        <a:effectLst/>
                        <a:latin typeface="Times New Roman"/>
                        <a:ea typeface="Times New Roman"/>
                      </a:endParaRPr>
                    </a:p>
                  </a:txBody>
                  <a:tcPr marL="44445" marR="44445" marT="0" marB="0" anchor="ctr"/>
                </a:tc>
                <a:tc>
                  <a:txBody>
                    <a:bodyPr/>
                    <a:lstStyle/>
                    <a:p>
                      <a:pPr algn="ctr">
                        <a:spcBef>
                          <a:spcPts val="100"/>
                        </a:spcBef>
                        <a:spcAft>
                          <a:spcPts val="100"/>
                        </a:spcAft>
                      </a:pPr>
                      <a:endParaRPr lang="ru-RU" sz="1000" dirty="0">
                        <a:effectLst/>
                        <a:latin typeface="Times New Roman"/>
                        <a:ea typeface="Times New Roman"/>
                      </a:endParaRPr>
                    </a:p>
                  </a:txBody>
                  <a:tcPr marL="44445" marR="44445" marT="0" marB="0" anchor="ctr"/>
                </a:tc>
              </a:tr>
            </a:tbl>
          </a:graphicData>
        </a:graphic>
      </p:graphicFrame>
      <p:sp>
        <p:nvSpPr>
          <p:cNvPr id="54274" name="Заголовок 1"/>
          <p:cNvSpPr>
            <a:spLocks noGrp="1"/>
          </p:cNvSpPr>
          <p:nvPr>
            <p:ph type="title"/>
          </p:nvPr>
        </p:nvSpPr>
        <p:spPr>
          <a:xfrm>
            <a:off x="684213" y="115888"/>
            <a:ext cx="8064500" cy="792832"/>
          </a:xfrm>
        </p:spPr>
        <p:txBody>
          <a:bodyPr/>
          <a:lstStyle/>
          <a:p>
            <a:pPr algn="ctr" eaLnBrk="1" fontAlgn="auto" hangingPunct="1">
              <a:spcAft>
                <a:spcPts val="0"/>
              </a:spcAft>
              <a:defRPr/>
            </a:pP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VI</a:t>
            </a:r>
            <a:r>
              <a:rPr lang="en-US"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800" dirty="0">
                <a:solidFill>
                  <a:srgbClr val="009900"/>
                </a:solidFill>
                <a:latin typeface="Tahoma" panose="020B0604030504040204" pitchFamily="34" charset="0"/>
                <a:ea typeface="Tahoma" panose="020B0604030504040204" pitchFamily="34" charset="0"/>
                <a:cs typeface="Tahoma" panose="020B0604030504040204" pitchFamily="34" charset="0"/>
              </a:rPr>
              <a:t>«ОБЪЕМ ПОДРЯДНЫХ РАБОТ»</a:t>
            </a:r>
          </a:p>
        </p:txBody>
      </p:sp>
      <p:sp>
        <p:nvSpPr>
          <p:cNvPr id="80931" name="TextBox 6"/>
          <p:cNvSpPr txBox="1">
            <a:spLocks noChangeArrowheads="1"/>
          </p:cNvSpPr>
          <p:nvPr/>
        </p:nvSpPr>
        <p:spPr bwMode="auto">
          <a:xfrm>
            <a:off x="23813" y="3716338"/>
            <a:ext cx="8980487" cy="280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spcBef>
                <a:spcPts val="400"/>
              </a:spcBef>
              <a:buClr>
                <a:schemeClr val="accent1"/>
              </a:buClr>
              <a:buSzPct val="68000"/>
              <a:buFont typeface="Wingdings 3" pitchFamily="18" charset="2"/>
              <a:buChar char=""/>
              <a:tabLst>
                <a:tab pos="179388" algn="l"/>
              </a:tabLst>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tabLst>
                <a:tab pos="179388" algn="l"/>
              </a:tabLst>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tabLst>
                <a:tab pos="179388" algn="l"/>
              </a:tabLst>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tabLst>
                <a:tab pos="179388" algn="l"/>
              </a:tabLst>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tabLst>
                <a:tab pos="179388" algn="l"/>
              </a:tabLst>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9pPr>
          </a:lstStyle>
          <a:p>
            <a:pPr algn="just">
              <a:spcBef>
                <a:spcPct val="0"/>
              </a:spcBef>
              <a:buClr>
                <a:srgbClr val="DD7E0E"/>
              </a:buClr>
              <a:buSzPct val="80000"/>
              <a:buFont typeface="Wingdings" pitchFamily="2" charset="2"/>
              <a:buChar char="§"/>
              <a:defRPr/>
            </a:pPr>
            <a:r>
              <a:rPr lang="ru-RU" altLang="ru-RU" sz="1200" dirty="0" smtClean="0">
                <a:latin typeface="+mn-lt"/>
                <a:cs typeface="Tahoma" pitchFamily="34" charset="0"/>
              </a:rPr>
              <a:t>раздел</a:t>
            </a:r>
            <a:r>
              <a:rPr lang="ru-RU" altLang="ru-RU" sz="1200" b="1" dirty="0" smtClean="0">
                <a:solidFill>
                  <a:srgbClr val="CC6600"/>
                </a:solidFill>
                <a:latin typeface="+mn-lt"/>
                <a:cs typeface="Tahoma" pitchFamily="34" charset="0"/>
              </a:rPr>
              <a:t> </a:t>
            </a:r>
            <a:r>
              <a:rPr lang="ru-RU" altLang="ru-RU" sz="1200" dirty="0" smtClean="0">
                <a:solidFill>
                  <a:srgbClr val="C00000"/>
                </a:solidFill>
                <a:latin typeface="+mn-lt"/>
                <a:cs typeface="Tahoma" pitchFamily="34" charset="0"/>
              </a:rPr>
              <a:t>не заполняют </a:t>
            </a:r>
            <a:r>
              <a:rPr lang="ru-RU" altLang="ru-RU" sz="1200" dirty="0" smtClean="0">
                <a:solidFill>
                  <a:srgbClr val="0D0D0D"/>
                </a:solidFill>
                <a:latin typeface="+mn-lt"/>
                <a:cs typeface="Tahoma" pitchFamily="34" charset="0"/>
              </a:rPr>
              <a:t>организации, выполнившие </a:t>
            </a:r>
            <a:r>
              <a:rPr lang="ru-RU" altLang="ru-RU" sz="1200" dirty="0" smtClean="0">
                <a:solidFill>
                  <a:srgbClr val="C00000"/>
                </a:solidFill>
                <a:latin typeface="+mn-lt"/>
                <a:cs typeface="Tahoma" pitchFamily="34" charset="0"/>
              </a:rPr>
              <a:t>за 2021 год </a:t>
            </a:r>
            <a:r>
              <a:rPr lang="ru-RU" altLang="ru-RU" sz="1200" dirty="0" smtClean="0">
                <a:solidFill>
                  <a:srgbClr val="0D0D0D"/>
                </a:solidFill>
                <a:latin typeface="+mn-lt"/>
                <a:cs typeface="Tahoma" pitchFamily="34" charset="0"/>
              </a:rPr>
              <a:t>собственными силами подрядные работы </a:t>
            </a:r>
            <a:r>
              <a:rPr lang="ru-RU" altLang="ru-RU" sz="1200" dirty="0" smtClean="0">
                <a:solidFill>
                  <a:srgbClr val="C00000"/>
                </a:solidFill>
                <a:latin typeface="+mn-lt"/>
                <a:cs typeface="Tahoma" pitchFamily="34" charset="0"/>
              </a:rPr>
              <a:t>стоимостью 1</a:t>
            </a:r>
            <a:r>
              <a:rPr lang="ru-RU" altLang="ru-RU" sz="1200" dirty="0" smtClean="0">
                <a:solidFill>
                  <a:srgbClr val="CC6600"/>
                </a:solidFill>
                <a:latin typeface="+mn-lt"/>
                <a:cs typeface="Tahoma" pitchFamily="34" charset="0"/>
              </a:rPr>
              <a:t> </a:t>
            </a:r>
            <a:r>
              <a:rPr lang="ru-RU" altLang="ru-RU" sz="1200" dirty="0" smtClean="0">
                <a:solidFill>
                  <a:srgbClr val="C00000"/>
                </a:solidFill>
                <a:latin typeface="+mn-lt"/>
                <a:cs typeface="Tahoma" pitchFamily="34" charset="0"/>
              </a:rPr>
              <a:t>миллион рублей и более </a:t>
            </a:r>
            <a:r>
              <a:rPr lang="ru-RU" altLang="ru-RU" sz="1200" b="1" dirty="0" smtClean="0">
                <a:latin typeface="+mn-lt"/>
                <a:cs typeface="Tahoma" pitchFamily="34" charset="0"/>
              </a:rPr>
              <a:t>в целом</a:t>
            </a:r>
            <a:r>
              <a:rPr lang="en-US" altLang="ru-RU" sz="1200" b="1" dirty="0" smtClean="0">
                <a:latin typeface="+mn-lt"/>
                <a:cs typeface="Tahoma" pitchFamily="34" charset="0"/>
              </a:rPr>
              <a:t> </a:t>
            </a:r>
            <a:r>
              <a:rPr lang="ru-RU" altLang="ru-RU" sz="1200" b="1" dirty="0" smtClean="0">
                <a:latin typeface="+mn-lt"/>
                <a:cs typeface="Tahoma" pitchFamily="34" charset="0"/>
              </a:rPr>
              <a:t>по юридическому лицу (включая структурные подразделения)</a:t>
            </a:r>
            <a:r>
              <a:rPr lang="en-US" altLang="ru-RU" sz="1200" b="1" dirty="0" smtClean="0">
                <a:latin typeface="+mn-lt"/>
                <a:cs typeface="Tahoma" pitchFamily="34" charset="0"/>
              </a:rPr>
              <a:t> </a:t>
            </a:r>
            <a:r>
              <a:rPr lang="ru-RU" altLang="ru-RU" sz="1200" b="1" i="1" dirty="0" smtClean="0">
                <a:solidFill>
                  <a:srgbClr val="0070C0"/>
                </a:solidFill>
                <a:latin typeface="+mn-lt"/>
                <a:cs typeface="Tahoma" pitchFamily="34" charset="0"/>
              </a:rPr>
              <a:t>(эти организации должны представить форму 12-ис (строительство) за 2022 г</a:t>
            </a:r>
            <a:r>
              <a:rPr lang="ru-RU" altLang="ru-RU" sz="1200" b="1" i="1" dirty="0" smtClean="0">
                <a:solidFill>
                  <a:srgbClr val="0070C0"/>
                </a:solidFill>
                <a:latin typeface="+mn-lt"/>
                <a:cs typeface="Tahoma" pitchFamily="34" charset="0"/>
              </a:rPr>
              <a:t>.);</a:t>
            </a:r>
            <a:endParaRPr lang="ru-RU" altLang="ru-RU" sz="1200" b="1" i="1" dirty="0" smtClean="0">
              <a:solidFill>
                <a:srgbClr val="0070C0"/>
              </a:solidFill>
              <a:latin typeface="+mn-lt"/>
              <a:cs typeface="Tahoma" pitchFamily="34" charset="0"/>
            </a:endParaRPr>
          </a:p>
          <a:p>
            <a:pPr algn="just">
              <a:spcBef>
                <a:spcPts val="600"/>
              </a:spcBef>
              <a:buClr>
                <a:srgbClr val="DD7E0E"/>
              </a:buClr>
              <a:buSzPct val="80000"/>
              <a:buFont typeface="Wingdings" pitchFamily="2" charset="2"/>
              <a:buChar char="§"/>
              <a:defRPr/>
            </a:pPr>
            <a:r>
              <a:rPr lang="ru-RU" altLang="ru-RU" sz="1200" dirty="0" smtClean="0">
                <a:latin typeface="+mn-lt"/>
                <a:cs typeface="Tahoma" pitchFamily="34" charset="0"/>
              </a:rPr>
              <a:t>указания по заполнению раздела приведены в соответствие с  нормативными правовыми актами в области строительства: </a:t>
            </a:r>
            <a:r>
              <a:rPr lang="ru-RU" altLang="ru-RU" sz="1200" b="1" dirty="0" smtClean="0">
                <a:solidFill>
                  <a:srgbClr val="C00000"/>
                </a:solidFill>
                <a:latin typeface="+mn-lt"/>
                <a:cs typeface="Tahoma" pitchFamily="34" charset="0"/>
              </a:rPr>
              <a:t>исключена часть 3 пункта 150</a:t>
            </a:r>
            <a:r>
              <a:rPr lang="en-US" altLang="ru-RU" sz="1200" b="1" dirty="0" smtClean="0">
                <a:solidFill>
                  <a:srgbClr val="C00000"/>
                </a:solidFill>
                <a:latin typeface="+mn-lt"/>
                <a:cs typeface="Tahoma" pitchFamily="34" charset="0"/>
              </a:rPr>
              <a:t> </a:t>
            </a:r>
            <a:r>
              <a:rPr lang="ru-RU" altLang="ru-RU" sz="1200" i="1" dirty="0" smtClean="0">
                <a:solidFill>
                  <a:srgbClr val="C00000"/>
                </a:solidFill>
                <a:latin typeface="+mn-lt"/>
                <a:cs typeface="Tahoma" pitchFamily="34" charset="0"/>
              </a:rPr>
              <a:t>(п.150 Указаний в редакции постановления </a:t>
            </a:r>
            <a:r>
              <a:rPr lang="ru-RU" altLang="ru-RU" sz="1200" i="1" dirty="0" err="1" smtClean="0">
                <a:solidFill>
                  <a:srgbClr val="C00000"/>
                </a:solidFill>
                <a:latin typeface="+mn-lt"/>
                <a:cs typeface="Tahoma" pitchFamily="34" charset="0"/>
              </a:rPr>
              <a:t>Белстата</a:t>
            </a:r>
            <a:r>
              <a:rPr lang="ru-RU" altLang="ru-RU" sz="1200" i="1" dirty="0" smtClean="0">
                <a:solidFill>
                  <a:srgbClr val="C00000"/>
                </a:solidFill>
                <a:latin typeface="+mn-lt"/>
                <a:cs typeface="Tahoma" pitchFamily="34" charset="0"/>
              </a:rPr>
              <a:t> </a:t>
            </a:r>
            <a:r>
              <a:rPr lang="en-US" altLang="ru-RU" sz="1200" i="1" dirty="0" smtClean="0">
                <a:solidFill>
                  <a:srgbClr val="C00000"/>
                </a:solidFill>
                <a:latin typeface="+mn-lt"/>
                <a:cs typeface="Tahoma" pitchFamily="34" charset="0"/>
              </a:rPr>
              <a:t/>
            </a:r>
            <a:br>
              <a:rPr lang="en-US" altLang="ru-RU" sz="1200" i="1" dirty="0" smtClean="0">
                <a:solidFill>
                  <a:srgbClr val="C00000"/>
                </a:solidFill>
                <a:latin typeface="+mn-lt"/>
                <a:cs typeface="Tahoma" pitchFamily="34" charset="0"/>
              </a:rPr>
            </a:br>
            <a:r>
              <a:rPr lang="ru-RU" altLang="ru-RU" sz="1200" i="1" dirty="0" smtClean="0">
                <a:solidFill>
                  <a:srgbClr val="C00000"/>
                </a:solidFill>
                <a:latin typeface="+mn-lt"/>
                <a:cs typeface="Tahoma" pitchFamily="34" charset="0"/>
              </a:rPr>
              <a:t>от 04.11.2022 № 118</a:t>
            </a:r>
            <a:r>
              <a:rPr lang="ru-RU" altLang="ru-RU" sz="1200" i="1" dirty="0" smtClean="0">
                <a:solidFill>
                  <a:srgbClr val="C00000"/>
                </a:solidFill>
                <a:latin typeface="+mn-lt"/>
                <a:cs typeface="Tahoma" pitchFamily="34" charset="0"/>
              </a:rPr>
              <a:t>);</a:t>
            </a:r>
            <a:endParaRPr lang="ru-RU" altLang="ru-RU" sz="1200" i="1" dirty="0" smtClean="0">
              <a:solidFill>
                <a:srgbClr val="C00000"/>
              </a:solidFill>
              <a:latin typeface="+mn-lt"/>
              <a:cs typeface="Tahoma" pitchFamily="34" charset="0"/>
            </a:endParaRPr>
          </a:p>
          <a:p>
            <a:pPr algn="just">
              <a:spcBef>
                <a:spcPts val="600"/>
              </a:spcBef>
              <a:buClr>
                <a:srgbClr val="DD7E0E"/>
              </a:buClr>
              <a:buSzPct val="80000"/>
              <a:buFont typeface="Wingdings" pitchFamily="2" charset="2"/>
              <a:buChar char="§"/>
              <a:defRPr/>
            </a:pPr>
            <a:r>
              <a:rPr lang="ru-RU" altLang="ru-RU" sz="1200" dirty="0" smtClean="0">
                <a:latin typeface="+mn-lt"/>
                <a:cs typeface="Tahoma" pitchFamily="34" charset="0"/>
              </a:rPr>
              <a:t>раздел заполняется на основании </a:t>
            </a:r>
            <a:r>
              <a:rPr lang="ru-RU" altLang="ru-RU" sz="1200" b="1" dirty="0" smtClean="0">
                <a:latin typeface="+mn-lt"/>
                <a:cs typeface="Tahoma" pitchFamily="34" charset="0"/>
              </a:rPr>
              <a:t>актов сдачи-приемки выполненных строительных и иных специальных монтажных работ</a:t>
            </a:r>
            <a:r>
              <a:rPr lang="ru-RU" altLang="ru-RU" sz="1200" dirty="0" smtClean="0">
                <a:latin typeface="+mn-lt"/>
                <a:cs typeface="Tahoma" pitchFamily="34" charset="0"/>
              </a:rPr>
              <a:t> по формам согласно приложениям 3-6 к постановлению Министерства архитектуры</a:t>
            </a:r>
            <a:br>
              <a:rPr lang="ru-RU" altLang="ru-RU" sz="1200" dirty="0" smtClean="0">
                <a:latin typeface="+mn-lt"/>
                <a:cs typeface="Tahoma" pitchFamily="34" charset="0"/>
              </a:rPr>
            </a:br>
            <a:r>
              <a:rPr lang="ru-RU" altLang="ru-RU" sz="1200" dirty="0" smtClean="0">
                <a:latin typeface="+mn-lt"/>
                <a:cs typeface="Tahoma" pitchFamily="34" charset="0"/>
              </a:rPr>
              <a:t> и строительства Республики Беларусь от 29 апреля 2011 г. №</a:t>
            </a:r>
            <a:r>
              <a:rPr lang="en-US" altLang="ru-RU" sz="1200" dirty="0" smtClean="0">
                <a:latin typeface="+mn-lt"/>
                <a:cs typeface="Tahoma" pitchFamily="34" charset="0"/>
              </a:rPr>
              <a:t> </a:t>
            </a:r>
            <a:r>
              <a:rPr lang="ru-RU" altLang="ru-RU" sz="1200" dirty="0" smtClean="0">
                <a:latin typeface="+mn-lt"/>
                <a:cs typeface="Tahoma" pitchFamily="34" charset="0"/>
              </a:rPr>
              <a:t>13 и иных первичных учетных документов, имеющихся на дату представления </a:t>
            </a:r>
            <a:r>
              <a:rPr lang="ru-RU" altLang="ru-RU" sz="1200" dirty="0" smtClean="0">
                <a:latin typeface="+mn-lt"/>
                <a:cs typeface="Tahoma" pitchFamily="34" charset="0"/>
              </a:rPr>
              <a:t>отчета.</a:t>
            </a:r>
            <a:endParaRPr lang="ru-RU" altLang="ru-RU" sz="1200" dirty="0" smtClean="0">
              <a:latin typeface="+mn-lt"/>
              <a:cs typeface="Tahoma" pitchFamily="34" charset="0"/>
            </a:endParaRPr>
          </a:p>
          <a:p>
            <a:pPr algn="just">
              <a:spcBef>
                <a:spcPts val="600"/>
              </a:spcBef>
              <a:buClr>
                <a:srgbClr val="DD7E0E"/>
              </a:buClr>
              <a:buSzPct val="80000"/>
              <a:buFont typeface="Wingdings" pitchFamily="2" charset="2"/>
              <a:buChar char="§"/>
              <a:defRPr/>
            </a:pPr>
            <a:endParaRPr lang="ru-RU" altLang="ru-RU" sz="1200" dirty="0" smtClean="0">
              <a:latin typeface="+mn-lt"/>
              <a:cs typeface="Tahoma" pitchFamily="34" charset="0"/>
            </a:endParaRPr>
          </a:p>
          <a:p>
            <a:pPr algn="r">
              <a:spcBef>
                <a:spcPts val="600"/>
              </a:spcBef>
              <a:buClr>
                <a:srgbClr val="DD7E0E"/>
              </a:buClr>
              <a:buSzPct val="80000"/>
              <a:buFont typeface="Wingdings" pitchFamily="2" charset="2"/>
              <a:buChar char="§"/>
              <a:defRPr/>
            </a:pPr>
            <a:r>
              <a:rPr lang="ru-RU" altLang="ru-RU" sz="1200" dirty="0" smtClean="0">
                <a:solidFill>
                  <a:srgbClr val="C00000"/>
                </a:solidFill>
                <a:latin typeface="+mn-lt"/>
                <a:cs typeface="Tahoma" pitchFamily="34" charset="0"/>
              </a:rPr>
              <a:t>единица измерения:</a:t>
            </a:r>
          </a:p>
          <a:p>
            <a:pPr marL="0" indent="0" algn="r">
              <a:spcBef>
                <a:spcPct val="0"/>
              </a:spcBef>
              <a:buClr>
                <a:srgbClr val="DD7E0E"/>
              </a:buClr>
              <a:buSzPct val="80000"/>
              <a:buFont typeface="Wingdings 3" pitchFamily="18" charset="2"/>
              <a:buNone/>
              <a:defRPr/>
            </a:pPr>
            <a:r>
              <a:rPr lang="ru-RU" altLang="ru-RU" sz="1200" dirty="0" smtClean="0">
                <a:latin typeface="+mn-lt"/>
                <a:cs typeface="Tahoma" pitchFamily="34" charset="0"/>
              </a:rPr>
              <a:t>данные</a:t>
            </a:r>
            <a:r>
              <a:rPr lang="ru-RU" altLang="ru-RU" sz="1200" b="1" dirty="0" smtClean="0">
                <a:solidFill>
                  <a:srgbClr val="CC6600"/>
                </a:solidFill>
                <a:latin typeface="+mn-lt"/>
                <a:cs typeface="Tahoma" pitchFamily="34" charset="0"/>
              </a:rPr>
              <a:t> </a:t>
            </a:r>
            <a:r>
              <a:rPr lang="ru-RU" altLang="ru-RU" sz="1200" dirty="0" smtClean="0">
                <a:latin typeface="+mn-lt"/>
                <a:cs typeface="Tahoma" pitchFamily="34" charset="0"/>
              </a:rPr>
              <a:t>заполняются </a:t>
            </a:r>
            <a:r>
              <a:rPr lang="ru-RU" altLang="ru-RU" sz="1200" b="1" dirty="0" smtClean="0">
                <a:latin typeface="+mn-lt"/>
                <a:cs typeface="Tahoma" pitchFamily="34" charset="0"/>
              </a:rPr>
              <a:t>в тысячах рублей в целых числах</a:t>
            </a:r>
            <a:r>
              <a:rPr lang="en-US" altLang="ru-RU" sz="1200" b="1" dirty="0" smtClean="0">
                <a:latin typeface="+mn-lt"/>
                <a:cs typeface="Tahoma" pitchFamily="34" charset="0"/>
              </a:rPr>
              <a:t>.</a:t>
            </a:r>
            <a:endParaRPr lang="ru-RU" altLang="ru-RU" sz="1200" i="1" dirty="0" smtClean="0">
              <a:solidFill>
                <a:srgbClr val="C00000"/>
              </a:solidFill>
              <a:latin typeface="+mn-lt"/>
              <a:cs typeface="Tahoma"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Объект 2"/>
          <p:cNvSpPr>
            <a:spLocks noGrp="1"/>
          </p:cNvSpPr>
          <p:nvPr>
            <p:ph idx="1"/>
          </p:nvPr>
        </p:nvSpPr>
        <p:spPr>
          <a:xfrm>
            <a:off x="468313" y="1196975"/>
            <a:ext cx="8153400" cy="4781550"/>
          </a:xfrm>
        </p:spPr>
        <p:txBody>
          <a:bodyPr/>
          <a:lstStyle/>
          <a:p>
            <a:pPr algn="just" eaLnBrk="1" hangingPunct="1">
              <a:spcBef>
                <a:spcPts val="600"/>
              </a:spcBef>
            </a:pPr>
            <a:r>
              <a:rPr lang="ru-RU" altLang="ru-RU" sz="1800" b="1" dirty="0" smtClean="0">
                <a:solidFill>
                  <a:srgbClr val="C00000"/>
                </a:solidFill>
                <a:cs typeface="Tahoma" pitchFamily="34" charset="0"/>
              </a:rPr>
              <a:t>Организация, осуществляющая расчеты в иностранной валюте</a:t>
            </a:r>
            <a:r>
              <a:rPr lang="ru-RU" altLang="ru-RU" sz="1800" dirty="0" smtClean="0">
                <a:cs typeface="Tahoma" pitchFamily="34" charset="0"/>
              </a:rPr>
              <a:t>, отражает данные об объеме подрядных работ, выполненных собственными силами, пересчитанные в белорусские рубли</a:t>
            </a:r>
            <a:br>
              <a:rPr lang="ru-RU" altLang="ru-RU" sz="1800" dirty="0" smtClean="0">
                <a:cs typeface="Tahoma" pitchFamily="34" charset="0"/>
              </a:rPr>
            </a:br>
            <a:r>
              <a:rPr lang="ru-RU" altLang="ru-RU" sz="1800" dirty="0" smtClean="0">
                <a:cs typeface="Tahoma" pitchFamily="34" charset="0"/>
              </a:rPr>
              <a:t> в соответствии с Национальным стандартом бухгалтерского учета и отчетности «Влияние изменений курсов иностранных валют», утвержденным постановлением Министерства финансов Республики Беларусь от 29 октября 2014 г. № 69 (Национальный правовой Интернет-портал Республики Беларусь, 27.12.2014, 8/29426) (</a:t>
            </a:r>
            <a:r>
              <a:rPr lang="ru-RU" altLang="ru-RU" sz="1800" u="sng" dirty="0" smtClean="0">
                <a:cs typeface="Tahoma" pitchFamily="34" charset="0"/>
              </a:rPr>
              <a:t>далее – Национальный стандарт бухгалтерского учета и отчетности</a:t>
            </a:r>
            <a:r>
              <a:rPr lang="ru-RU" altLang="ru-RU" sz="1800" dirty="0" smtClean="0">
                <a:cs typeface="Tahoma" pitchFamily="34" charset="0"/>
              </a:rPr>
              <a:t>).</a:t>
            </a:r>
          </a:p>
          <a:p>
            <a:pPr algn="just" eaLnBrk="1" hangingPunct="1">
              <a:spcBef>
                <a:spcPts val="600"/>
              </a:spcBef>
            </a:pPr>
            <a:r>
              <a:rPr lang="ru-RU" altLang="ru-RU" sz="1800" dirty="0">
                <a:cs typeface="Tahoma" pitchFamily="34" charset="0"/>
              </a:rPr>
              <a:t>П</a:t>
            </a:r>
            <a:r>
              <a:rPr lang="ru-RU" altLang="ru-RU" sz="1800" dirty="0" smtClean="0">
                <a:cs typeface="Tahoma" pitchFamily="34" charset="0"/>
              </a:rPr>
              <a:t>еречень </a:t>
            </a:r>
            <a:r>
              <a:rPr lang="ru-RU" altLang="ru-RU" sz="1800" dirty="0" smtClean="0">
                <a:cs typeface="Tahoma" pitchFamily="34" charset="0"/>
              </a:rPr>
              <a:t>основных видов работ, выполняемых при текущем ремонте зданий и сооружений, содержится в </a:t>
            </a:r>
            <a:r>
              <a:rPr lang="ru-RU" altLang="ru-RU" sz="1800" b="1" dirty="0" smtClean="0">
                <a:solidFill>
                  <a:srgbClr val="C00000"/>
                </a:solidFill>
                <a:cs typeface="Tahoma" pitchFamily="34" charset="0"/>
              </a:rPr>
              <a:t>приложении А </a:t>
            </a:r>
            <a:br>
              <a:rPr lang="ru-RU" altLang="ru-RU" sz="1800" b="1" dirty="0" smtClean="0">
                <a:solidFill>
                  <a:srgbClr val="C00000"/>
                </a:solidFill>
                <a:cs typeface="Tahoma" pitchFamily="34" charset="0"/>
              </a:rPr>
            </a:br>
            <a:r>
              <a:rPr lang="ru-RU" altLang="ru-RU" sz="1800" b="1" dirty="0" smtClean="0">
                <a:solidFill>
                  <a:srgbClr val="C00000"/>
                </a:solidFill>
                <a:cs typeface="Tahoma" pitchFamily="34" charset="0"/>
              </a:rPr>
              <a:t>к техническому кодексу установившейся практики</a:t>
            </a:r>
            <a:r>
              <a:rPr lang="ru-RU" altLang="ru-RU" sz="1800" b="1" dirty="0" smtClean="0">
                <a:solidFill>
                  <a:srgbClr val="CC6600"/>
                </a:solidFill>
                <a:cs typeface="Tahoma" pitchFamily="34" charset="0"/>
              </a:rPr>
              <a:t> </a:t>
            </a:r>
            <a:r>
              <a:rPr lang="ru-RU" altLang="ru-RU" sz="1800" dirty="0" smtClean="0">
                <a:cs typeface="Tahoma" pitchFamily="34" charset="0"/>
              </a:rPr>
              <a:t>«Ремонт, реконструкция и реставрация зданий и сооружений. Основные требования по проектированию» (ТКП 45-1.04-206-2010 (02250)), утвержденному приказом Министерства архитектуры </a:t>
            </a:r>
            <a:br>
              <a:rPr lang="ru-RU" altLang="ru-RU" sz="1800" dirty="0" smtClean="0">
                <a:cs typeface="Tahoma" pitchFamily="34" charset="0"/>
              </a:rPr>
            </a:br>
            <a:r>
              <a:rPr lang="ru-RU" altLang="ru-RU" sz="1800" dirty="0" smtClean="0">
                <a:cs typeface="Tahoma" pitchFamily="34" charset="0"/>
              </a:rPr>
              <a:t>и строительства от 15 июля 2010 г.№ 267.</a:t>
            </a:r>
          </a:p>
        </p:txBody>
      </p:sp>
      <p:sp>
        <p:nvSpPr>
          <p:cNvPr id="56322" name="Заголовок 1"/>
          <p:cNvSpPr>
            <a:spLocks noGrp="1"/>
          </p:cNvSpPr>
          <p:nvPr>
            <p:ph type="title"/>
          </p:nvPr>
        </p:nvSpPr>
        <p:spPr>
          <a:xfrm>
            <a:off x="467544" y="27856"/>
            <a:ext cx="8229600" cy="1143000"/>
          </a:xfrm>
        </p:spPr>
        <p:txBody>
          <a:bodyPr/>
          <a:lstStyle/>
          <a:p>
            <a:pPr algn="ctr" eaLnBrk="1" fontAlgn="auto" hangingPunct="1">
              <a:spcAft>
                <a:spcPts val="0"/>
              </a:spcAft>
              <a:defRPr/>
            </a:pP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VI</a:t>
            </a:r>
            <a:r>
              <a:rPr lang="en-US"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«ОБЪЕМ ПОДРЯДНЫХ РАБОТ» </a:t>
            </a:r>
            <a:b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19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Объект 1"/>
          <p:cNvSpPr>
            <a:spLocks noGrp="1"/>
          </p:cNvSpPr>
          <p:nvPr>
            <p:ph idx="1"/>
          </p:nvPr>
        </p:nvSpPr>
        <p:spPr>
          <a:xfrm>
            <a:off x="468313" y="1341438"/>
            <a:ext cx="8229600" cy="4525962"/>
          </a:xfrm>
        </p:spPr>
        <p:txBody>
          <a:bodyPr/>
          <a:lstStyle/>
          <a:p>
            <a:pPr marL="179388" indent="-179388" algn="just">
              <a:spcBef>
                <a:spcPts val="1200"/>
              </a:spcBef>
              <a:buClr>
                <a:srgbClr val="DD7E0E"/>
              </a:buClr>
              <a:buSzPct val="80000"/>
              <a:buFont typeface="Wingdings" pitchFamily="2" charset="2"/>
              <a:buChar char="§"/>
              <a:tabLst>
                <a:tab pos="179388" algn="l"/>
              </a:tabLst>
            </a:pPr>
            <a:r>
              <a:rPr lang="ru-RU" altLang="ru-RU" sz="1800" dirty="0">
                <a:cs typeface="Tahoma" pitchFamily="34" charset="0"/>
              </a:rPr>
              <a:t>В</a:t>
            </a:r>
            <a:r>
              <a:rPr lang="ru-RU" altLang="ru-RU" sz="1800" dirty="0" smtClean="0">
                <a:cs typeface="Tahoma" pitchFamily="34" charset="0"/>
              </a:rPr>
              <a:t> </a:t>
            </a:r>
            <a:r>
              <a:rPr lang="ru-RU" altLang="ru-RU" sz="1800" dirty="0" smtClean="0">
                <a:cs typeface="Tahoma" pitchFamily="34" charset="0"/>
              </a:rPr>
              <a:t>разделе отражаются данные о выполненных собственными силами объемах подрядных работ (</a:t>
            </a:r>
            <a:r>
              <a:rPr lang="ru-RU" altLang="ru-RU" sz="1800" b="1" dirty="0" smtClean="0">
                <a:solidFill>
                  <a:srgbClr val="C00000"/>
                </a:solidFill>
                <a:cs typeface="Tahoma" pitchFamily="34" charset="0"/>
              </a:rPr>
              <a:t>без работ по договору субподряда</a:t>
            </a:r>
            <a:r>
              <a:rPr lang="ru-RU" altLang="ru-RU" sz="1800" dirty="0" smtClean="0">
                <a:cs typeface="Tahoma" pitchFamily="34" charset="0"/>
              </a:rPr>
              <a:t>), классифицируемых в секции F «Строительство» ОКРБ </a:t>
            </a:r>
            <a:r>
              <a:rPr lang="ru-RU" altLang="ru-RU" sz="1800" dirty="0" smtClean="0">
                <a:cs typeface="Tahoma" pitchFamily="34" charset="0"/>
              </a:rPr>
              <a:t>005-2011.</a:t>
            </a:r>
            <a:endParaRPr lang="ru-RU" altLang="ru-RU" sz="1800" dirty="0" smtClean="0">
              <a:cs typeface="Tahoma" pitchFamily="34" charset="0"/>
            </a:endParaRPr>
          </a:p>
          <a:p>
            <a:pPr marL="179388" indent="-179388" algn="just">
              <a:spcBef>
                <a:spcPts val="600"/>
              </a:spcBef>
              <a:buClr>
                <a:srgbClr val="DD7E0E"/>
              </a:buClr>
              <a:buSzPct val="80000"/>
              <a:buFont typeface="Wingdings" pitchFamily="2" charset="2"/>
              <a:buChar char="§"/>
              <a:tabLst>
                <a:tab pos="179388" algn="l"/>
              </a:tabLst>
            </a:pPr>
            <a:r>
              <a:rPr lang="ru-RU" altLang="ru-RU" sz="1800" b="1" dirty="0">
                <a:solidFill>
                  <a:srgbClr val="C00000"/>
                </a:solidFill>
                <a:cs typeface="Tahoma" pitchFamily="34" charset="0"/>
              </a:rPr>
              <a:t>П</a:t>
            </a:r>
            <a:r>
              <a:rPr lang="ru-RU" altLang="ru-RU" sz="1800" b="1" dirty="0" smtClean="0">
                <a:solidFill>
                  <a:srgbClr val="C00000"/>
                </a:solidFill>
                <a:cs typeface="Tahoma" pitchFamily="34" charset="0"/>
              </a:rPr>
              <a:t>о </a:t>
            </a:r>
            <a:r>
              <a:rPr lang="ru-RU" altLang="ru-RU" sz="1800" b="1" dirty="0" smtClean="0">
                <a:solidFill>
                  <a:srgbClr val="C00000"/>
                </a:solidFill>
                <a:cs typeface="Tahoma" pitchFamily="34" charset="0"/>
              </a:rPr>
              <a:t>строке 150 отражается </a:t>
            </a:r>
            <a:r>
              <a:rPr lang="ru-RU" altLang="ru-RU" sz="1800" dirty="0" smtClean="0">
                <a:cs typeface="Tahoma" pitchFamily="34" charset="0"/>
              </a:rPr>
              <a:t>объем:</a:t>
            </a:r>
          </a:p>
          <a:p>
            <a:pPr marL="179388" indent="-179388" algn="just">
              <a:lnSpc>
                <a:spcPts val="1700"/>
              </a:lnSpc>
              <a:spcBef>
                <a:spcPts val="600"/>
              </a:spcBef>
              <a:buClr>
                <a:srgbClr val="DD7E0E"/>
              </a:buClr>
              <a:buSzPct val="80000"/>
              <a:tabLst>
                <a:tab pos="179388" algn="l"/>
              </a:tabLst>
            </a:pPr>
            <a:r>
              <a:rPr lang="ru-RU" altLang="ru-RU" sz="1800" dirty="0" smtClean="0">
                <a:cs typeface="Tahoma" pitchFamily="34" charset="0"/>
              </a:rPr>
              <a:t>подрядных работ, выполненных собственными силами</a:t>
            </a:r>
            <a:br>
              <a:rPr lang="ru-RU" altLang="ru-RU" sz="1800" dirty="0" smtClean="0">
                <a:cs typeface="Tahoma" pitchFamily="34" charset="0"/>
              </a:rPr>
            </a:br>
            <a:r>
              <a:rPr lang="ru-RU" altLang="ru-RU" sz="1800" b="1" dirty="0" smtClean="0">
                <a:cs typeface="Tahoma" pitchFamily="34" charset="0"/>
              </a:rPr>
              <a:t>по договорам (контрактам) строительного подряда </a:t>
            </a:r>
            <a:r>
              <a:rPr lang="ru-RU" altLang="ru-RU" sz="1800" dirty="0" smtClean="0">
                <a:cs typeface="Tahoma" pitchFamily="34" charset="0"/>
              </a:rPr>
              <a:t>за счет всех источников финансирования;</a:t>
            </a:r>
          </a:p>
          <a:p>
            <a:pPr marL="179388" indent="-179388" algn="just">
              <a:lnSpc>
                <a:spcPts val="1700"/>
              </a:lnSpc>
              <a:spcBef>
                <a:spcPts val="600"/>
              </a:spcBef>
              <a:buClr>
                <a:srgbClr val="DD7E0E"/>
              </a:buClr>
              <a:buSzPct val="80000"/>
              <a:tabLst>
                <a:tab pos="179388" algn="l"/>
              </a:tabLst>
            </a:pPr>
            <a:r>
              <a:rPr lang="ru-RU" altLang="ru-RU" sz="1800" dirty="0" smtClean="0">
                <a:cs typeface="Tahoma" pitchFamily="34" charset="0"/>
              </a:rPr>
              <a:t>работ, выполненных организациями государственного дорожного хозяйства, водного транспорта, жилищно-коммунального хозяйства на автомобильных дорогах общего пользования, на внутренних водных путях общего пользования, на объектах коммунального хозяйства, принадлежащих им на праве хозяйственного ведения, на объектах жилищного фонда за счет средств республиканского, местных бюджетов и отчислений </a:t>
            </a:r>
            <a:r>
              <a:rPr lang="en-US" altLang="ru-RU" sz="1800" dirty="0" smtClean="0">
                <a:cs typeface="Tahoma" pitchFamily="34" charset="0"/>
              </a:rPr>
              <a:t/>
            </a:r>
            <a:br>
              <a:rPr lang="en-US" altLang="ru-RU" sz="1800" dirty="0" smtClean="0">
                <a:cs typeface="Tahoma" pitchFamily="34" charset="0"/>
              </a:rPr>
            </a:br>
            <a:r>
              <a:rPr lang="ru-RU" altLang="ru-RU" sz="1800" dirty="0" smtClean="0">
                <a:cs typeface="Tahoma" pitchFamily="34" charset="0"/>
              </a:rPr>
              <a:t>на капитальный ремонт;</a:t>
            </a:r>
          </a:p>
          <a:p>
            <a:pPr marL="179388" indent="-179388" algn="just">
              <a:lnSpc>
                <a:spcPts val="1700"/>
              </a:lnSpc>
              <a:spcBef>
                <a:spcPts val="600"/>
              </a:spcBef>
              <a:buClr>
                <a:srgbClr val="DD7E0E"/>
              </a:buClr>
              <a:buSzPct val="80000"/>
              <a:tabLst>
                <a:tab pos="179388" algn="l"/>
              </a:tabLst>
            </a:pPr>
            <a:r>
              <a:rPr lang="ru-RU" altLang="ru-RU" sz="1800" b="1" dirty="0" smtClean="0">
                <a:cs typeface="Tahoma" pitchFamily="34" charset="0"/>
              </a:rPr>
              <a:t>работ, выполненных при строительстве собственных объектов </a:t>
            </a:r>
            <a:br>
              <a:rPr lang="ru-RU" altLang="ru-RU" sz="1800" b="1" dirty="0" smtClean="0">
                <a:cs typeface="Tahoma" pitchFamily="34" charset="0"/>
              </a:rPr>
            </a:br>
            <a:r>
              <a:rPr lang="ru-RU" altLang="ru-RU" sz="1800" b="1" dirty="0" smtClean="0">
                <a:cs typeface="Tahoma" pitchFamily="34" charset="0"/>
              </a:rPr>
              <a:t>и объектов на продажу организацией строительства</a:t>
            </a:r>
            <a:r>
              <a:rPr lang="en-US" altLang="ru-RU" sz="1800" b="1" dirty="0" smtClean="0">
                <a:cs typeface="Tahoma" pitchFamily="34" charset="0"/>
              </a:rPr>
              <a:t>.</a:t>
            </a:r>
            <a:endParaRPr lang="ru-RU" altLang="ru-RU" sz="1800" dirty="0" smtClean="0">
              <a:cs typeface="Tahoma" pitchFamily="34" charset="0"/>
            </a:endParaRPr>
          </a:p>
          <a:p>
            <a:pPr marL="179388" indent="-179388">
              <a:tabLst>
                <a:tab pos="179388" algn="l"/>
              </a:tabLst>
            </a:pPr>
            <a:endParaRPr lang="ru-RU" altLang="ru-RU" dirty="0" smtClean="0"/>
          </a:p>
        </p:txBody>
      </p:sp>
      <p:sp>
        <p:nvSpPr>
          <p:cNvPr id="3" name="Заголовок 2"/>
          <p:cNvSpPr>
            <a:spLocks noGrp="1"/>
          </p:cNvSpPr>
          <p:nvPr>
            <p:ph type="title"/>
          </p:nvPr>
        </p:nvSpPr>
        <p:spPr>
          <a:xfrm>
            <a:off x="467544" y="116632"/>
            <a:ext cx="8229600" cy="1143000"/>
          </a:xfrm>
        </p:spPr>
        <p:txBody>
          <a:bodyPr/>
          <a:lstStyle/>
          <a:p>
            <a:pPr algn="ctr">
              <a:defRPr/>
            </a:pP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VI</a:t>
            </a:r>
            <a:r>
              <a:rPr lang="en-US"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«ОБЪЕМ ПОДРЯДНЫХ РАБОТ» </a:t>
            </a:r>
            <a:b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11188" y="1916113"/>
            <a:ext cx="8102600" cy="31686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571500" y="404664"/>
            <a:ext cx="7943850" cy="1296144"/>
          </a:xfrm>
        </p:spPr>
        <p:txBody>
          <a:bodyPr/>
          <a:lstStyle/>
          <a:p>
            <a:pPr algn="ctr" eaLnBrk="1" fontAlgn="auto" hangingPunct="1">
              <a:spcAft>
                <a:spcPts val="0"/>
              </a:spcAft>
              <a:defRPr/>
            </a:pPr>
            <a:r>
              <a:rPr lang="ru-RU" sz="2600" dirty="0">
                <a:solidFill>
                  <a:schemeClr val="tx1">
                    <a:lumMod val="75000"/>
                    <a:lumOff val="25000"/>
                  </a:schemeClr>
                </a:solidFill>
                <a:latin typeface="Tahoma" pitchFamily="34" charset="0"/>
                <a:cs typeface="Tahoma" pitchFamily="34" charset="0"/>
              </a:rPr>
              <a:t>Основной инструментарий </a:t>
            </a:r>
            <a:br>
              <a:rPr lang="ru-RU" sz="2600" dirty="0">
                <a:solidFill>
                  <a:schemeClr val="tx1">
                    <a:lumMod val="75000"/>
                    <a:lumOff val="25000"/>
                  </a:schemeClr>
                </a:solidFill>
                <a:latin typeface="Tahoma" pitchFamily="34" charset="0"/>
                <a:cs typeface="Tahoma" pitchFamily="34" charset="0"/>
              </a:rPr>
            </a:br>
            <a:r>
              <a:rPr lang="ru-RU" sz="2600" dirty="0">
                <a:solidFill>
                  <a:schemeClr val="tx1">
                    <a:lumMod val="75000"/>
                    <a:lumOff val="25000"/>
                  </a:schemeClr>
                </a:solidFill>
                <a:latin typeface="Tahoma" pitchFamily="34" charset="0"/>
                <a:cs typeface="Tahoma" pitchFamily="34" charset="0"/>
              </a:rPr>
              <a:t>при заполнении формы 1-мп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Заголовок 1"/>
          <p:cNvSpPr>
            <a:spLocks noGrp="1"/>
          </p:cNvSpPr>
          <p:nvPr>
            <p:ph type="title"/>
          </p:nvPr>
        </p:nvSpPr>
        <p:spPr>
          <a:xfrm>
            <a:off x="422722" y="116632"/>
            <a:ext cx="8229600" cy="1143000"/>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IX</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«ОПТОВЫЙ ТОВАРООБОРОТ»</a:t>
            </a:r>
          </a:p>
        </p:txBody>
      </p:sp>
      <p:graphicFrame>
        <p:nvGraphicFramePr>
          <p:cNvPr id="3" name="Таблица 2"/>
          <p:cNvGraphicFramePr>
            <a:graphicFrameLocks noGrp="1"/>
          </p:cNvGraphicFramePr>
          <p:nvPr/>
        </p:nvGraphicFramePr>
        <p:xfrm>
          <a:off x="107950" y="1196975"/>
          <a:ext cx="8856662" cy="1223964"/>
        </p:xfrm>
        <a:graphic>
          <a:graphicData uri="http://schemas.openxmlformats.org/drawingml/2006/table">
            <a:tbl>
              <a:tblPr/>
              <a:tblGrid>
                <a:gridCol w="3320827"/>
                <a:gridCol w="1661256"/>
                <a:gridCol w="1937289"/>
                <a:gridCol w="1937290"/>
              </a:tblGrid>
              <a:tr h="3059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За отчетный год</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За предыдущий год</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59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А</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Б</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59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Объем оптового товарооборота……………....</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215</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083" marR="45083"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30599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5083" marR="45083"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r>
            </a:tbl>
          </a:graphicData>
        </a:graphic>
      </p:graphicFrame>
      <p:sp>
        <p:nvSpPr>
          <p:cNvPr id="38949" name="Прямоугольник 4"/>
          <p:cNvSpPr>
            <a:spLocks noChangeArrowheads="1"/>
          </p:cNvSpPr>
          <p:nvPr/>
        </p:nvSpPr>
        <p:spPr bwMode="auto">
          <a:xfrm>
            <a:off x="395288" y="2852738"/>
            <a:ext cx="8497887" cy="343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eaLnBrk="0" hangingPunct="0">
              <a:spcBef>
                <a:spcPts val="400"/>
              </a:spcBef>
              <a:buClr>
                <a:schemeClr val="accent1"/>
              </a:buClr>
              <a:buSzPct val="68000"/>
              <a:buFont typeface="Wingdings 3" pitchFamily="18" charset="2"/>
              <a:buChar char=""/>
              <a:tabLst>
                <a:tab pos="179388" algn="l"/>
              </a:tabLst>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tabLst>
                <a:tab pos="179388" algn="l"/>
              </a:tabLst>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tabLst>
                <a:tab pos="179388" algn="l"/>
              </a:tabLst>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tabLst>
                <a:tab pos="179388" algn="l"/>
              </a:tabLst>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tabLst>
                <a:tab pos="179388" algn="l"/>
              </a:tabLst>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tabLst>
                <a:tab pos="179388" algn="l"/>
              </a:tabLst>
              <a:defRPr>
                <a:solidFill>
                  <a:schemeClr val="tx1"/>
                </a:solidFill>
                <a:latin typeface="Lucida Sans Unicode" pitchFamily="34" charset="0"/>
              </a:defRPr>
            </a:lvl9pPr>
          </a:lstStyle>
          <a:p>
            <a:pPr algn="just">
              <a:spcBef>
                <a:spcPct val="0"/>
              </a:spcBef>
              <a:buClr>
                <a:srgbClr val="DD7E0E"/>
              </a:buClr>
              <a:buSzPct val="80000"/>
              <a:buFont typeface="Wingdings" pitchFamily="2" charset="2"/>
              <a:buChar char="§"/>
              <a:defRPr/>
            </a:pPr>
            <a:r>
              <a:rPr lang="ru-RU" altLang="ru-RU" sz="1600" dirty="0">
                <a:latin typeface="+mn-lt"/>
                <a:cs typeface="Tahoma" pitchFamily="34" charset="0"/>
              </a:rPr>
              <a:t>Р</a:t>
            </a:r>
            <a:r>
              <a:rPr lang="ru-RU" altLang="ru-RU" sz="1600" dirty="0" smtClean="0">
                <a:latin typeface="+mn-lt"/>
                <a:cs typeface="Tahoma" pitchFamily="34" charset="0"/>
              </a:rPr>
              <a:t>аздел </a:t>
            </a:r>
            <a:r>
              <a:rPr lang="ru-RU" altLang="ru-RU" sz="1600" dirty="0" smtClean="0">
                <a:latin typeface="+mn-lt"/>
                <a:cs typeface="Tahoma" pitchFamily="34" charset="0"/>
              </a:rPr>
              <a:t>заполняет организация, </a:t>
            </a:r>
            <a:r>
              <a:rPr lang="ru-RU" altLang="ru-RU" sz="1600" dirty="0" smtClean="0">
                <a:solidFill>
                  <a:srgbClr val="C00000"/>
                </a:solidFill>
                <a:latin typeface="+mn-lt"/>
                <a:cs typeface="Tahoma" pitchFamily="34" charset="0"/>
              </a:rPr>
              <a:t>осуществляющие оптовую торговлю товарами несобственного производства </a:t>
            </a:r>
            <a:r>
              <a:rPr lang="ru-RU" altLang="ru-RU" sz="1600" dirty="0" smtClean="0">
                <a:latin typeface="+mn-lt"/>
                <a:cs typeface="Tahoma" pitchFamily="34" charset="0"/>
              </a:rPr>
              <a:t>(подклассы 45111, 45191, 45310, 45401, </a:t>
            </a:r>
            <a:br>
              <a:rPr lang="ru-RU" altLang="ru-RU" sz="1600" dirty="0" smtClean="0">
                <a:latin typeface="+mn-lt"/>
                <a:cs typeface="Tahoma" pitchFamily="34" charset="0"/>
              </a:rPr>
            </a:br>
            <a:r>
              <a:rPr lang="ru-RU" altLang="ru-RU" sz="1600" b="1" dirty="0" smtClean="0">
                <a:latin typeface="+mn-lt"/>
                <a:cs typeface="Tahoma" pitchFamily="34" charset="0"/>
              </a:rPr>
              <a:t>раздел 46 </a:t>
            </a:r>
            <a:r>
              <a:rPr lang="ru-RU" altLang="ru-RU" sz="1600" dirty="0" smtClean="0">
                <a:latin typeface="+mn-lt"/>
                <a:cs typeface="Tahoma" pitchFamily="34" charset="0"/>
              </a:rPr>
              <a:t>ОКРБ 005-2011</a:t>
            </a:r>
            <a:r>
              <a:rPr lang="ru-RU" altLang="ru-RU" sz="1600" dirty="0" smtClean="0">
                <a:latin typeface="+mn-lt"/>
                <a:cs typeface="Tahoma" pitchFamily="34" charset="0"/>
              </a:rPr>
              <a:t>)</a:t>
            </a:r>
            <a:endParaRPr lang="ru-RU" altLang="ru-RU" sz="1600" dirty="0" smtClean="0">
              <a:latin typeface="+mn-lt"/>
              <a:cs typeface="Tahoma" pitchFamily="34" charset="0"/>
            </a:endParaRPr>
          </a:p>
          <a:p>
            <a:pPr marL="0" indent="0" algn="just">
              <a:spcBef>
                <a:spcPct val="0"/>
              </a:spcBef>
              <a:buClr>
                <a:srgbClr val="DD7E0E"/>
              </a:buClr>
              <a:buSzPct val="80000"/>
              <a:buFont typeface="Wingdings 3" pitchFamily="18" charset="2"/>
              <a:buNone/>
              <a:defRPr/>
            </a:pPr>
            <a:r>
              <a:rPr lang="ru-RU" altLang="ru-RU" sz="1600" i="1" dirty="0" smtClean="0">
                <a:solidFill>
                  <a:srgbClr val="C00000"/>
                </a:solidFill>
                <a:latin typeface="+mn-lt"/>
                <a:cs typeface="Tahoma" pitchFamily="34" charset="0"/>
              </a:rPr>
              <a:t>(п.152 Указаний в редакции постановления </a:t>
            </a:r>
            <a:r>
              <a:rPr lang="ru-RU" altLang="ru-RU" sz="1600" i="1" dirty="0" err="1" smtClean="0">
                <a:solidFill>
                  <a:srgbClr val="C00000"/>
                </a:solidFill>
                <a:latin typeface="+mn-lt"/>
                <a:cs typeface="Tahoma" pitchFamily="34" charset="0"/>
              </a:rPr>
              <a:t>Белстата</a:t>
            </a:r>
            <a:r>
              <a:rPr lang="ru-RU" altLang="ru-RU" sz="1600" i="1" dirty="0" smtClean="0">
                <a:solidFill>
                  <a:srgbClr val="C00000"/>
                </a:solidFill>
                <a:latin typeface="+mn-lt"/>
                <a:cs typeface="Tahoma" pitchFamily="34" charset="0"/>
              </a:rPr>
              <a:t> от 04.11.2022 № 118</a:t>
            </a:r>
            <a:r>
              <a:rPr lang="ru-RU" altLang="ru-RU" sz="1600" i="1" dirty="0" smtClean="0">
                <a:solidFill>
                  <a:srgbClr val="C00000"/>
                </a:solidFill>
                <a:latin typeface="+mn-lt"/>
                <a:cs typeface="Tahoma" pitchFamily="34" charset="0"/>
              </a:rPr>
              <a:t>).</a:t>
            </a:r>
            <a:endParaRPr lang="ru-RU" altLang="ru-RU" sz="1600" i="1" dirty="0" smtClean="0">
              <a:solidFill>
                <a:srgbClr val="C00000"/>
              </a:solidFill>
              <a:latin typeface="+mn-lt"/>
              <a:cs typeface="Tahoma" pitchFamily="34" charset="0"/>
            </a:endParaRPr>
          </a:p>
          <a:p>
            <a:pPr algn="just">
              <a:spcBef>
                <a:spcPts val="600"/>
              </a:spcBef>
              <a:buClr>
                <a:srgbClr val="DD7E0E"/>
              </a:buClr>
              <a:buSzPct val="80000"/>
              <a:buFont typeface="Wingdings" pitchFamily="2" charset="2"/>
              <a:buChar char="§"/>
              <a:defRPr/>
            </a:pPr>
            <a:r>
              <a:rPr lang="ru-RU" altLang="ru-RU" sz="1600" dirty="0">
                <a:latin typeface="+mn-lt"/>
                <a:cs typeface="Tahoma" pitchFamily="34" charset="0"/>
              </a:rPr>
              <a:t>О</a:t>
            </a:r>
            <a:r>
              <a:rPr lang="ru-RU" altLang="ru-RU" sz="1600" dirty="0" smtClean="0">
                <a:latin typeface="+mn-lt"/>
                <a:cs typeface="Tahoma" pitchFamily="34" charset="0"/>
              </a:rPr>
              <a:t>бъем </a:t>
            </a:r>
            <a:r>
              <a:rPr lang="ru-RU" altLang="ru-RU" sz="1600" dirty="0" smtClean="0">
                <a:latin typeface="+mn-lt"/>
                <a:cs typeface="Tahoma" pitchFamily="34" charset="0"/>
              </a:rPr>
              <a:t>оптового товарооборота отражается </a:t>
            </a:r>
            <a:r>
              <a:rPr lang="ru-RU" altLang="ru-RU" sz="1600" dirty="0" smtClean="0">
                <a:solidFill>
                  <a:srgbClr val="C00000"/>
                </a:solidFill>
                <a:latin typeface="+mn-lt"/>
                <a:cs typeface="Tahoma" pitchFamily="34" charset="0"/>
              </a:rPr>
              <a:t>в целом по юридическому лицу (включая структурные подразделения</a:t>
            </a:r>
            <a:r>
              <a:rPr lang="ru-RU" altLang="ru-RU" sz="1600" dirty="0" smtClean="0">
                <a:solidFill>
                  <a:srgbClr val="C00000"/>
                </a:solidFill>
                <a:latin typeface="+mn-lt"/>
                <a:cs typeface="Tahoma" pitchFamily="34" charset="0"/>
              </a:rPr>
              <a:t>).</a:t>
            </a:r>
            <a:endParaRPr lang="ru-RU" altLang="ru-RU" sz="1600" dirty="0" smtClean="0">
              <a:solidFill>
                <a:srgbClr val="C00000"/>
              </a:solidFill>
              <a:latin typeface="+mn-lt"/>
              <a:cs typeface="Tahoma" pitchFamily="34" charset="0"/>
            </a:endParaRPr>
          </a:p>
          <a:p>
            <a:pPr>
              <a:spcBef>
                <a:spcPts val="600"/>
              </a:spcBef>
              <a:buClr>
                <a:srgbClr val="DD7E0E"/>
              </a:buClr>
              <a:buSzPct val="80000"/>
              <a:buFont typeface="Wingdings" pitchFamily="2" charset="2"/>
              <a:buChar char="§"/>
              <a:defRPr/>
            </a:pPr>
            <a:r>
              <a:rPr lang="ru-RU" altLang="ru-RU" sz="1600" dirty="0">
                <a:solidFill>
                  <a:srgbClr val="C00000"/>
                </a:solidFill>
                <a:latin typeface="+mn-lt"/>
                <a:cs typeface="Tahoma" pitchFamily="34" charset="0"/>
              </a:rPr>
              <a:t>Е</a:t>
            </a:r>
            <a:r>
              <a:rPr lang="ru-RU" altLang="ru-RU" sz="1600" dirty="0" smtClean="0">
                <a:solidFill>
                  <a:srgbClr val="C00000"/>
                </a:solidFill>
                <a:latin typeface="+mn-lt"/>
                <a:cs typeface="Tahoma" pitchFamily="34" charset="0"/>
              </a:rPr>
              <a:t>диница </a:t>
            </a:r>
            <a:r>
              <a:rPr lang="ru-RU" altLang="ru-RU" sz="1600" dirty="0" smtClean="0">
                <a:solidFill>
                  <a:srgbClr val="C00000"/>
                </a:solidFill>
                <a:latin typeface="+mn-lt"/>
                <a:cs typeface="Tahoma" pitchFamily="34" charset="0"/>
              </a:rPr>
              <a:t>измерения: </a:t>
            </a:r>
            <a:endParaRPr lang="ru-RU" altLang="ru-RU" sz="1600" dirty="0">
              <a:solidFill>
                <a:srgbClr val="CC6600"/>
              </a:solidFill>
              <a:latin typeface="+mn-lt"/>
              <a:cs typeface="Tahoma" pitchFamily="34" charset="0"/>
            </a:endParaRPr>
          </a:p>
          <a:p>
            <a:pPr marL="0" indent="0">
              <a:spcBef>
                <a:spcPts val="600"/>
              </a:spcBef>
              <a:buClr>
                <a:srgbClr val="DD7E0E"/>
              </a:buClr>
              <a:buSzPct val="80000"/>
              <a:buFont typeface="Wingdings 3" pitchFamily="18" charset="2"/>
              <a:buNone/>
              <a:defRPr/>
            </a:pPr>
            <a:r>
              <a:rPr lang="ru-RU" altLang="ru-RU" sz="1600" dirty="0" smtClean="0">
                <a:latin typeface="+mn-lt"/>
                <a:cs typeface="Tahoma" pitchFamily="34" charset="0"/>
              </a:rPr>
              <a:t>данные</a:t>
            </a:r>
            <a:r>
              <a:rPr lang="ru-RU" altLang="ru-RU" sz="1600" b="1" dirty="0" smtClean="0">
                <a:solidFill>
                  <a:srgbClr val="CC6600"/>
                </a:solidFill>
                <a:latin typeface="+mn-lt"/>
                <a:cs typeface="Tahoma" pitchFamily="34" charset="0"/>
              </a:rPr>
              <a:t> </a:t>
            </a:r>
            <a:r>
              <a:rPr lang="ru-RU" altLang="ru-RU" sz="1600" dirty="0" smtClean="0">
                <a:latin typeface="+mn-lt"/>
                <a:cs typeface="Tahoma" pitchFamily="34" charset="0"/>
              </a:rPr>
              <a:t>заполняются </a:t>
            </a:r>
            <a:r>
              <a:rPr lang="ru-RU" altLang="ru-RU" sz="1600" b="1" dirty="0" smtClean="0">
                <a:latin typeface="+mn-lt"/>
                <a:cs typeface="Tahoma" pitchFamily="34" charset="0"/>
              </a:rPr>
              <a:t>в тысячах рублей с одним знаком после запятой </a:t>
            </a:r>
            <a:r>
              <a:rPr lang="en-US" altLang="ru-RU" sz="1600" b="1" dirty="0" smtClean="0">
                <a:latin typeface="+mn-lt"/>
                <a:cs typeface="Tahoma" pitchFamily="34" charset="0"/>
              </a:rPr>
              <a:t>.</a:t>
            </a:r>
            <a:r>
              <a:rPr lang="ru-RU" altLang="ru-RU" sz="1600" b="1" dirty="0" smtClean="0">
                <a:solidFill>
                  <a:srgbClr val="009900"/>
                </a:solidFill>
                <a:latin typeface="+mn-lt"/>
                <a:cs typeface="Tahoma" pitchFamily="34" charset="0"/>
              </a:rPr>
              <a:t> </a:t>
            </a:r>
          </a:p>
          <a:p>
            <a:pPr marL="0" indent="0">
              <a:spcBef>
                <a:spcPts val="600"/>
              </a:spcBef>
              <a:buClr>
                <a:srgbClr val="DD7E0E"/>
              </a:buClr>
              <a:buSzPct val="80000"/>
              <a:buFont typeface="Wingdings 3" pitchFamily="18" charset="2"/>
              <a:buNone/>
              <a:defRPr/>
            </a:pPr>
            <a:endParaRPr lang="ru-RU" altLang="ru-RU" sz="1600" b="1" dirty="0" smtClean="0">
              <a:solidFill>
                <a:srgbClr val="009900"/>
              </a:solidFill>
              <a:latin typeface="+mn-lt"/>
              <a:cs typeface="Tahoma" pitchFamily="34" charset="0"/>
            </a:endParaRPr>
          </a:p>
          <a:p>
            <a:pPr algn="r">
              <a:spcBef>
                <a:spcPts val="600"/>
              </a:spcBef>
              <a:buClr>
                <a:srgbClr val="DD7E0E"/>
              </a:buClr>
              <a:buSzPct val="80000"/>
              <a:buFont typeface="Wingdings" pitchFamily="2" charset="2"/>
              <a:buChar char="§"/>
              <a:defRPr/>
            </a:pPr>
            <a:r>
              <a:rPr lang="ru-RU" altLang="ru-RU" sz="1600" dirty="0" smtClean="0">
                <a:latin typeface="+mn-lt"/>
                <a:cs typeface="Tahoma" pitchFamily="34" charset="0"/>
              </a:rPr>
              <a:t>Д</a:t>
            </a:r>
            <a:r>
              <a:rPr lang="ru-RU" altLang="ru-RU" sz="1600" dirty="0" smtClean="0">
                <a:latin typeface="+mn-lt"/>
                <a:cs typeface="Tahoma" pitchFamily="34" charset="0"/>
              </a:rPr>
              <a:t>анные </a:t>
            </a:r>
            <a:r>
              <a:rPr lang="ru-RU" altLang="ru-RU" sz="1600" dirty="0" smtClean="0">
                <a:solidFill>
                  <a:srgbClr val="C00000"/>
                </a:solidFill>
                <a:latin typeface="+mn-lt"/>
                <a:cs typeface="Tahoma" pitchFamily="34" charset="0"/>
              </a:rPr>
              <a:t>в </a:t>
            </a:r>
            <a:r>
              <a:rPr lang="ru-RU" altLang="ru-RU" sz="1600" b="1" dirty="0" smtClean="0">
                <a:solidFill>
                  <a:srgbClr val="C00000"/>
                </a:solidFill>
                <a:latin typeface="+mn-lt"/>
                <a:cs typeface="Tahoma" pitchFamily="34" charset="0"/>
              </a:rPr>
              <a:t>графе 2</a:t>
            </a:r>
            <a:r>
              <a:rPr lang="ru-RU" altLang="ru-RU" sz="1600" dirty="0" smtClean="0">
                <a:solidFill>
                  <a:srgbClr val="C00000"/>
                </a:solidFill>
                <a:latin typeface="+mn-lt"/>
                <a:cs typeface="Tahoma" pitchFamily="34" charset="0"/>
              </a:rPr>
              <a:t> </a:t>
            </a:r>
            <a:r>
              <a:rPr lang="ru-RU" altLang="ru-RU" sz="1600" dirty="0" smtClean="0">
                <a:latin typeface="+mn-lt"/>
                <a:cs typeface="Tahoma" pitchFamily="34" charset="0"/>
              </a:rPr>
              <a:t>приводятся исходя </a:t>
            </a:r>
            <a:r>
              <a:rPr lang="ru-RU" altLang="ru-RU" sz="1600" b="1" dirty="0" smtClean="0">
                <a:latin typeface="+mn-lt"/>
                <a:cs typeface="Tahoma" pitchFamily="34" charset="0"/>
              </a:rPr>
              <a:t>из принятой в отчетном </a:t>
            </a:r>
            <a:br>
              <a:rPr lang="ru-RU" altLang="ru-RU" sz="1600" b="1" dirty="0" smtClean="0">
                <a:latin typeface="+mn-lt"/>
                <a:cs typeface="Tahoma" pitchFamily="34" charset="0"/>
              </a:rPr>
            </a:br>
            <a:r>
              <a:rPr lang="ru-RU" altLang="ru-RU" sz="1600" b="1" dirty="0" smtClean="0">
                <a:latin typeface="+mn-lt"/>
                <a:cs typeface="Tahoma" pitchFamily="34" charset="0"/>
              </a:rPr>
              <a:t>периоде методологии</a:t>
            </a:r>
            <a:r>
              <a:rPr lang="ru-RU" altLang="ru-RU" sz="1600" dirty="0" smtClean="0">
                <a:latin typeface="+mn-lt"/>
                <a:cs typeface="Tahoma" pitchFamily="34" charset="0"/>
              </a:rPr>
              <a:t> формирования объема </a:t>
            </a:r>
            <a:br>
              <a:rPr lang="ru-RU" altLang="ru-RU" sz="1600" dirty="0" smtClean="0">
                <a:latin typeface="+mn-lt"/>
                <a:cs typeface="Tahoma" pitchFamily="34" charset="0"/>
              </a:rPr>
            </a:br>
            <a:r>
              <a:rPr lang="ru-RU" altLang="ru-RU" sz="1600" dirty="0" smtClean="0">
                <a:latin typeface="+mn-lt"/>
                <a:cs typeface="Tahoma" pitchFamily="34" charset="0"/>
              </a:rPr>
              <a:t>оптового товарооборота </a:t>
            </a:r>
            <a:r>
              <a:rPr lang="ru-RU" altLang="ru-RU" sz="1600" i="1" dirty="0" smtClean="0">
                <a:solidFill>
                  <a:srgbClr val="C00000"/>
                </a:solidFill>
                <a:latin typeface="+mn-lt"/>
                <a:cs typeface="Tahoma" pitchFamily="34" charset="0"/>
              </a:rPr>
              <a:t>(п.14 Инструкции 100</a:t>
            </a:r>
            <a:r>
              <a:rPr lang="ru-RU" altLang="ru-RU" sz="1600" i="1" dirty="0" smtClean="0">
                <a:solidFill>
                  <a:srgbClr val="C00000"/>
                </a:solidFill>
                <a:latin typeface="+mn-lt"/>
                <a:cs typeface="Tahoma" pitchFamily="34" charset="0"/>
              </a:rPr>
              <a:t>).</a:t>
            </a:r>
            <a:endParaRPr lang="ru-RU" altLang="ru-RU" sz="1600" b="1" dirty="0" smtClean="0">
              <a:solidFill>
                <a:srgbClr val="CC6600"/>
              </a:solidFill>
              <a:latin typeface="+mn-lt"/>
              <a:cs typeface="Tahoma"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Объект 1"/>
          <p:cNvSpPr>
            <a:spLocks noGrp="1"/>
          </p:cNvSpPr>
          <p:nvPr>
            <p:ph idx="1"/>
          </p:nvPr>
        </p:nvSpPr>
        <p:spPr/>
        <p:txBody>
          <a:bodyPr/>
          <a:lstStyle/>
          <a:p>
            <a:pPr marL="109537" indent="0" algn="ctr">
              <a:spcBef>
                <a:spcPts val="1200"/>
              </a:spcBef>
              <a:buClr>
                <a:srgbClr val="DD7E0E"/>
              </a:buClr>
              <a:buSzPct val="80000"/>
              <a:buFont typeface="Wingdings 3" pitchFamily="18" charset="2"/>
              <a:buNone/>
              <a:tabLst>
                <a:tab pos="179388" algn="l"/>
              </a:tabLst>
              <a:defRPr/>
            </a:pPr>
            <a:r>
              <a:rPr lang="ru-RU" altLang="ru-RU" sz="2000" b="1" dirty="0" smtClean="0">
                <a:solidFill>
                  <a:srgbClr val="C00000"/>
                </a:solidFill>
                <a:cs typeface="Tahoma" pitchFamily="34" charset="0"/>
              </a:rPr>
              <a:t>Обращаем внимание, что</a:t>
            </a:r>
            <a:r>
              <a:rPr lang="ru-RU" altLang="ru-RU" sz="2000" dirty="0" smtClean="0">
                <a:solidFill>
                  <a:srgbClr val="C00000"/>
                </a:solidFill>
                <a:cs typeface="Tahoma" pitchFamily="34" charset="0"/>
              </a:rPr>
              <a:t>:</a:t>
            </a:r>
          </a:p>
          <a:p>
            <a:pPr algn="just">
              <a:spcBef>
                <a:spcPts val="1200"/>
              </a:spcBef>
              <a:buClr>
                <a:srgbClr val="DD7E0E"/>
              </a:buClr>
              <a:buSzPct val="80000"/>
              <a:buFont typeface="Wingdings" pitchFamily="2" charset="2"/>
              <a:buChar char="§"/>
              <a:tabLst>
                <a:tab pos="179388" algn="l"/>
              </a:tabLst>
              <a:defRPr/>
            </a:pPr>
            <a:r>
              <a:rPr lang="ru-RU" altLang="ru-RU" sz="1800" b="1" dirty="0" smtClean="0">
                <a:cs typeface="Tahoma" pitchFamily="34" charset="0"/>
              </a:rPr>
              <a:t>по строке 215 отражается </a:t>
            </a:r>
            <a:r>
              <a:rPr lang="ru-RU" altLang="ru-RU" sz="1800" dirty="0" smtClean="0">
                <a:cs typeface="Tahoma" pitchFamily="34" charset="0"/>
              </a:rPr>
              <a:t>объем оптового товарооборота, </a:t>
            </a:r>
            <a:r>
              <a:rPr lang="ru-RU" altLang="ru-RU" sz="1800" dirty="0" smtClean="0">
                <a:solidFill>
                  <a:srgbClr val="C00000"/>
                </a:solidFill>
                <a:cs typeface="Tahoma" pitchFamily="34" charset="0"/>
              </a:rPr>
              <a:t>включая</a:t>
            </a:r>
            <a:r>
              <a:rPr lang="ru-RU" altLang="ru-RU" sz="1800" dirty="0" smtClean="0">
                <a:solidFill>
                  <a:srgbClr val="CC6600"/>
                </a:solidFill>
                <a:cs typeface="Tahoma" pitchFamily="34" charset="0"/>
              </a:rPr>
              <a:t> </a:t>
            </a:r>
            <a:r>
              <a:rPr lang="ru-RU" altLang="ru-RU" sz="1800" dirty="0" smtClean="0">
                <a:solidFill>
                  <a:srgbClr val="C00000"/>
                </a:solidFill>
                <a:cs typeface="Tahoma" pitchFamily="34" charset="0"/>
              </a:rPr>
              <a:t>сумму вознаграждения от торговой посреднической деятельности,</a:t>
            </a:r>
            <a:r>
              <a:rPr lang="ru-RU" altLang="ru-RU" sz="1800" b="1" dirty="0" smtClean="0">
                <a:solidFill>
                  <a:srgbClr val="C00000"/>
                </a:solidFill>
                <a:cs typeface="Tahoma" pitchFamily="34" charset="0"/>
              </a:rPr>
              <a:t> </a:t>
            </a:r>
            <a:r>
              <a:rPr lang="ru-RU" altLang="ru-RU" sz="1800" dirty="0" smtClean="0">
                <a:cs typeface="Tahoma" pitchFamily="34" charset="0"/>
              </a:rPr>
              <a:t>в целом по организации </a:t>
            </a:r>
            <a:r>
              <a:rPr lang="ru-RU" altLang="ru-RU" sz="1800" i="1" dirty="0" smtClean="0">
                <a:solidFill>
                  <a:srgbClr val="C00000"/>
                </a:solidFill>
                <a:cs typeface="Tahoma" pitchFamily="34" charset="0"/>
              </a:rPr>
              <a:t>(п.153 Указаний </a:t>
            </a:r>
            <a:br>
              <a:rPr lang="ru-RU" altLang="ru-RU" sz="1800" i="1" dirty="0" smtClean="0">
                <a:solidFill>
                  <a:srgbClr val="C00000"/>
                </a:solidFill>
                <a:cs typeface="Tahoma" pitchFamily="34" charset="0"/>
              </a:rPr>
            </a:br>
            <a:r>
              <a:rPr lang="ru-RU" altLang="ru-RU" sz="1800" i="1" dirty="0" smtClean="0">
                <a:solidFill>
                  <a:srgbClr val="C00000"/>
                </a:solidFill>
                <a:cs typeface="Tahoma" pitchFamily="34" charset="0"/>
              </a:rPr>
              <a:t>в редакции постановления </a:t>
            </a:r>
            <a:r>
              <a:rPr lang="ru-RU" altLang="ru-RU" sz="1800" i="1" dirty="0" err="1" smtClean="0">
                <a:solidFill>
                  <a:srgbClr val="C00000"/>
                </a:solidFill>
                <a:cs typeface="Tahoma" pitchFamily="34" charset="0"/>
              </a:rPr>
              <a:t>Белстата</a:t>
            </a:r>
            <a:r>
              <a:rPr lang="ru-RU" altLang="ru-RU" sz="1800" i="1" dirty="0" smtClean="0">
                <a:solidFill>
                  <a:srgbClr val="C00000"/>
                </a:solidFill>
                <a:cs typeface="Tahoma" pitchFamily="34" charset="0"/>
              </a:rPr>
              <a:t> от 04.11.2022 № 118</a:t>
            </a:r>
            <a:r>
              <a:rPr lang="ru-RU" altLang="ru-RU" sz="1800" i="1" dirty="0" smtClean="0">
                <a:solidFill>
                  <a:srgbClr val="C00000"/>
                </a:solidFill>
                <a:cs typeface="Tahoma" pitchFamily="34" charset="0"/>
              </a:rPr>
              <a:t>);</a:t>
            </a:r>
            <a:endParaRPr lang="ru-RU" altLang="ru-RU" sz="1800" i="1" dirty="0" smtClean="0">
              <a:solidFill>
                <a:srgbClr val="C00000"/>
              </a:solidFill>
              <a:cs typeface="Tahoma" pitchFamily="34" charset="0"/>
            </a:endParaRPr>
          </a:p>
          <a:p>
            <a:pPr algn="just">
              <a:spcBef>
                <a:spcPts val="1200"/>
              </a:spcBef>
              <a:buClr>
                <a:srgbClr val="DD7E0E"/>
              </a:buClr>
              <a:buSzPct val="80000"/>
              <a:buFont typeface="Wingdings" pitchFamily="2" charset="2"/>
              <a:buChar char="§"/>
              <a:tabLst>
                <a:tab pos="179388" algn="l"/>
              </a:tabLst>
              <a:defRPr/>
            </a:pPr>
            <a:r>
              <a:rPr lang="ru-RU" altLang="ru-RU" sz="1800" dirty="0" smtClean="0">
                <a:cs typeface="Tahoma" pitchFamily="34" charset="0"/>
              </a:rPr>
              <a:t>организация, </a:t>
            </a:r>
            <a:r>
              <a:rPr lang="ru-RU" altLang="ru-RU" sz="1800" b="1" dirty="0" smtClean="0">
                <a:cs typeface="Tahoma" pitchFamily="34" charset="0"/>
              </a:rPr>
              <a:t>осуществляющая сделки в оптовой торговле </a:t>
            </a:r>
            <a:br>
              <a:rPr lang="ru-RU" altLang="ru-RU" sz="1800" b="1" dirty="0" smtClean="0">
                <a:cs typeface="Tahoma" pitchFamily="34" charset="0"/>
              </a:rPr>
            </a:br>
            <a:r>
              <a:rPr lang="ru-RU" altLang="ru-RU" sz="1800" b="1" dirty="0" smtClean="0">
                <a:cs typeface="Tahoma" pitchFamily="34" charset="0"/>
              </a:rPr>
              <a:t>в интересах другого лица,</a:t>
            </a:r>
            <a:r>
              <a:rPr lang="ru-RU" altLang="ru-RU" sz="1800" dirty="0" smtClean="0">
                <a:cs typeface="Tahoma" pitchFamily="34" charset="0"/>
              </a:rPr>
              <a:t> в том числе на основании договоров поручения или комиссии, в объем оптового товарооборота включает сумму вознаграждения от торговой посреднической деятельности с учетом  налогов и сборов, исчисляемых</a:t>
            </a:r>
            <a:r>
              <a:rPr lang="en-US" altLang="ru-RU" sz="1800" dirty="0" smtClean="0">
                <a:cs typeface="Tahoma" pitchFamily="34" charset="0"/>
              </a:rPr>
              <a:t/>
            </a:r>
            <a:br>
              <a:rPr lang="en-US" altLang="ru-RU" sz="1800" dirty="0" smtClean="0">
                <a:cs typeface="Tahoma" pitchFamily="34" charset="0"/>
              </a:rPr>
            </a:br>
            <a:r>
              <a:rPr lang="ru-RU" altLang="ru-RU" sz="1800" dirty="0" smtClean="0">
                <a:cs typeface="Tahoma" pitchFamily="34" charset="0"/>
              </a:rPr>
              <a:t>из выручки </a:t>
            </a:r>
            <a:r>
              <a:rPr lang="ru-RU" altLang="ru-RU" sz="1800" i="1" dirty="0" smtClean="0">
                <a:solidFill>
                  <a:srgbClr val="C00000"/>
                </a:solidFill>
                <a:cs typeface="Tahoma" pitchFamily="34" charset="0"/>
              </a:rPr>
              <a:t>(п.155 Указаний дополнен ч.5, в редакции постановления </a:t>
            </a:r>
            <a:r>
              <a:rPr lang="ru-RU" altLang="ru-RU" sz="1800" i="1" dirty="0" err="1" smtClean="0">
                <a:solidFill>
                  <a:srgbClr val="C00000"/>
                </a:solidFill>
                <a:cs typeface="Tahoma" pitchFamily="34" charset="0"/>
              </a:rPr>
              <a:t>Белстата</a:t>
            </a:r>
            <a:r>
              <a:rPr lang="ru-RU" altLang="ru-RU" sz="1800" i="1" dirty="0" smtClean="0">
                <a:solidFill>
                  <a:srgbClr val="C00000"/>
                </a:solidFill>
                <a:cs typeface="Tahoma" pitchFamily="34" charset="0"/>
              </a:rPr>
              <a:t> от 04.11.2022 № 118</a:t>
            </a:r>
            <a:r>
              <a:rPr lang="ru-RU" altLang="ru-RU" sz="1800" i="1" dirty="0" smtClean="0">
                <a:solidFill>
                  <a:srgbClr val="C00000"/>
                </a:solidFill>
                <a:cs typeface="Tahoma" pitchFamily="34" charset="0"/>
              </a:rPr>
              <a:t>).</a:t>
            </a:r>
            <a:endParaRPr lang="ru-RU" altLang="ru-RU" sz="1800" i="1" dirty="0" smtClean="0">
              <a:solidFill>
                <a:srgbClr val="C00000"/>
              </a:solidFill>
              <a:cs typeface="Tahoma" pitchFamily="34" charset="0"/>
            </a:endParaRPr>
          </a:p>
          <a:p>
            <a:pPr>
              <a:tabLst>
                <a:tab pos="179388" algn="l"/>
              </a:tabLst>
              <a:defRPr/>
            </a:pPr>
            <a:endParaRPr lang="ru-RU" altLang="ru-RU" sz="1800" dirty="0" smtClean="0">
              <a:latin typeface="Tahoma" pitchFamily="34" charset="0"/>
              <a:cs typeface="Tahoma" pitchFamily="34" charset="0"/>
            </a:endParaRPr>
          </a:p>
        </p:txBody>
      </p:sp>
      <p:sp>
        <p:nvSpPr>
          <p:cNvPr id="3" name="Заголовок 2"/>
          <p:cNvSpPr>
            <a:spLocks noGrp="1"/>
          </p:cNvSpPr>
          <p:nvPr>
            <p:ph type="title"/>
          </p:nvPr>
        </p:nvSpPr>
        <p:spPr/>
        <p:txBody>
          <a:bodyPr>
            <a:normAutofit fontScale="90000"/>
          </a:bodyPr>
          <a:lstStyle/>
          <a:p>
            <a:pPr algn="ctr">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IX</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«ОПТОВЫЙ ТОВАРООБОРОТ»</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4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Объект 1"/>
          <p:cNvSpPr>
            <a:spLocks noGrp="1"/>
          </p:cNvSpPr>
          <p:nvPr>
            <p:ph idx="1"/>
          </p:nvPr>
        </p:nvSpPr>
        <p:spPr/>
        <p:txBody>
          <a:bodyPr/>
          <a:lstStyle/>
          <a:p>
            <a:pPr algn="just">
              <a:spcBef>
                <a:spcPts val="600"/>
              </a:spcBef>
              <a:buClr>
                <a:srgbClr val="DD7E0E"/>
              </a:buClr>
              <a:buSzPct val="80000"/>
              <a:tabLst>
                <a:tab pos="179388" algn="l"/>
              </a:tabLst>
            </a:pPr>
            <a:r>
              <a:rPr lang="ru-RU" altLang="ru-RU" sz="1500" dirty="0" smtClean="0">
                <a:cs typeface="Tahoma" pitchFamily="34" charset="0"/>
              </a:rPr>
              <a:t>В указаниях по заполнению раздела даны разъяснения об отражении в объеме оптового товарооборота стоимости отходов, являющихся </a:t>
            </a:r>
            <a:r>
              <a:rPr lang="ru-RU" altLang="ru-RU" sz="1500" dirty="0" smtClean="0">
                <a:solidFill>
                  <a:srgbClr val="C00000"/>
                </a:solidFill>
                <a:cs typeface="Tahoma" pitchFamily="34" charset="0"/>
              </a:rPr>
              <a:t>вторичными материальными ресурсами: </a:t>
            </a:r>
          </a:p>
          <a:p>
            <a:pPr algn="just">
              <a:spcBef>
                <a:spcPts val="600"/>
              </a:spcBef>
              <a:tabLst>
                <a:tab pos="179388" algn="l"/>
              </a:tabLst>
            </a:pPr>
            <a:r>
              <a:rPr lang="ru-RU" altLang="ru-RU" sz="1500" dirty="0" smtClean="0">
                <a:cs typeface="Tahoma" pitchFamily="34" charset="0"/>
              </a:rPr>
              <a:t>«</a:t>
            </a:r>
            <a:r>
              <a:rPr lang="ru-RU" altLang="ru-RU" sz="1500" b="1" dirty="0" smtClean="0">
                <a:cs typeface="Tahoma" pitchFamily="34" charset="0"/>
              </a:rPr>
              <a:t>Стоимость отходов, являющихся вторичными материальными ресурсами</a:t>
            </a:r>
            <a:r>
              <a:rPr lang="ru-RU" altLang="ru-RU" sz="1500" dirty="0" smtClean="0">
                <a:cs typeface="Tahoma" pitchFamily="34" charset="0"/>
              </a:rPr>
              <a:t>, закупленных и отгруженных без их видоизменения другим юридическим лицам или индивидуальным предпринимателям, включается в объем оптового товарооборота </a:t>
            </a:r>
            <a:r>
              <a:rPr lang="ru-RU" altLang="ru-RU" sz="1500" b="1" dirty="0" smtClean="0">
                <a:cs typeface="Tahoma" pitchFamily="34" charset="0"/>
              </a:rPr>
              <a:t>с учетом компенсации, выплачиваемой государственным учреждением «Оператор вторичных материальных ресурсов». </a:t>
            </a:r>
            <a:r>
              <a:rPr lang="ru-RU" altLang="ru-RU" sz="1500" dirty="0" smtClean="0">
                <a:cs typeface="Tahoma" pitchFamily="34" charset="0"/>
              </a:rPr>
              <a:t>Сумма компенсации включается в объем оптового товарооборота и отражается </a:t>
            </a:r>
            <a:br>
              <a:rPr lang="ru-RU" altLang="ru-RU" sz="1500" dirty="0" smtClean="0">
                <a:cs typeface="Tahoma" pitchFamily="34" charset="0"/>
              </a:rPr>
            </a:br>
            <a:r>
              <a:rPr lang="ru-RU" altLang="ru-RU" sz="1500" dirty="0" smtClean="0">
                <a:cs typeface="Tahoma" pitchFamily="34" charset="0"/>
              </a:rPr>
              <a:t>на основании данных регистров бухгалтерского учета.» </a:t>
            </a:r>
            <a:r>
              <a:rPr lang="ru-RU" altLang="ru-RU" sz="1500" i="1" dirty="0" smtClean="0">
                <a:solidFill>
                  <a:srgbClr val="C00000"/>
                </a:solidFill>
                <a:cs typeface="Tahoma" pitchFamily="34" charset="0"/>
              </a:rPr>
              <a:t>(п.155 Указаний дополнен ч.6, в редакции постановления </a:t>
            </a:r>
            <a:r>
              <a:rPr lang="ru-RU" altLang="ru-RU" sz="1500" i="1" dirty="0" err="1" smtClean="0">
                <a:solidFill>
                  <a:srgbClr val="C00000"/>
                </a:solidFill>
                <a:cs typeface="Tahoma" pitchFamily="34" charset="0"/>
              </a:rPr>
              <a:t>Белстата</a:t>
            </a:r>
            <a:r>
              <a:rPr lang="ru-RU" altLang="ru-RU" sz="1500" i="1" dirty="0" smtClean="0">
                <a:solidFill>
                  <a:srgbClr val="C00000"/>
                </a:solidFill>
                <a:cs typeface="Tahoma" pitchFamily="34" charset="0"/>
              </a:rPr>
              <a:t> от 04.11.2022 № 118)</a:t>
            </a:r>
            <a:r>
              <a:rPr lang="en-US" altLang="ru-RU" sz="1500" i="1" dirty="0" smtClean="0">
                <a:solidFill>
                  <a:srgbClr val="C00000"/>
                </a:solidFill>
                <a:cs typeface="Tahoma" pitchFamily="34" charset="0"/>
              </a:rPr>
              <a:t>.</a:t>
            </a:r>
            <a:endParaRPr lang="ru-RU" altLang="ru-RU" sz="1500" i="1" dirty="0" smtClean="0">
              <a:solidFill>
                <a:srgbClr val="C00000"/>
              </a:solidFill>
              <a:cs typeface="Tahoma" pitchFamily="34" charset="0"/>
            </a:endParaRPr>
          </a:p>
          <a:p>
            <a:pPr algn="just">
              <a:spcBef>
                <a:spcPts val="600"/>
              </a:spcBef>
              <a:buClr>
                <a:srgbClr val="DD7E0E"/>
              </a:buClr>
              <a:buSzPct val="80000"/>
              <a:tabLst>
                <a:tab pos="179388" algn="l"/>
              </a:tabLst>
            </a:pPr>
            <a:r>
              <a:rPr lang="ru-RU" altLang="ru-RU" sz="1500" dirty="0" smtClean="0">
                <a:cs typeface="Tahoma" pitchFamily="34" charset="0"/>
              </a:rPr>
              <a:t>В указаниях по заполнению раздела уточнен порядок отражения стоимости товаров, отгруженных в прошлом году и возращенных покупателем (поверенным, комиссионером) в отчетном году:</a:t>
            </a:r>
          </a:p>
          <a:p>
            <a:pPr algn="just">
              <a:spcBef>
                <a:spcPts val="600"/>
              </a:spcBef>
              <a:buClr>
                <a:srgbClr val="DD7E0E"/>
              </a:buClr>
              <a:buSzPct val="80000"/>
              <a:tabLst>
                <a:tab pos="179388" algn="l"/>
              </a:tabLst>
            </a:pPr>
            <a:r>
              <a:rPr lang="ru-RU" altLang="ru-RU" sz="1500" dirty="0" smtClean="0">
                <a:cs typeface="Tahoma" pitchFamily="34" charset="0"/>
              </a:rPr>
              <a:t>«…Стоимость товаров, отгруженных в предыдущем году и возвращенных покупателем (поверенным, комиссионером) в отчетном году, </a:t>
            </a:r>
            <a:r>
              <a:rPr lang="ru-RU" altLang="ru-RU" sz="1500" b="1" dirty="0" smtClean="0">
                <a:cs typeface="Tahoma" pitchFamily="34" charset="0"/>
              </a:rPr>
              <a:t>исключается </a:t>
            </a:r>
            <a:br>
              <a:rPr lang="ru-RU" altLang="ru-RU" sz="1500" b="1" dirty="0" smtClean="0">
                <a:cs typeface="Tahoma" pitchFamily="34" charset="0"/>
              </a:rPr>
            </a:br>
            <a:r>
              <a:rPr lang="ru-RU" altLang="ru-RU" sz="1500" b="1" dirty="0" smtClean="0">
                <a:cs typeface="Tahoma" pitchFamily="34" charset="0"/>
              </a:rPr>
              <a:t>из объема оптового товарооборота предыдущего года»</a:t>
            </a:r>
            <a:r>
              <a:rPr lang="en-US" altLang="ru-RU" sz="1500" b="1" dirty="0" smtClean="0">
                <a:cs typeface="Tahoma" pitchFamily="34" charset="0"/>
              </a:rPr>
              <a:t> </a:t>
            </a:r>
            <a:r>
              <a:rPr lang="ru-RU" altLang="ru-RU" sz="1500" i="1" dirty="0" smtClean="0">
                <a:solidFill>
                  <a:srgbClr val="C00000"/>
                </a:solidFill>
                <a:cs typeface="Tahoma" pitchFamily="34" charset="0"/>
              </a:rPr>
              <a:t>(абзац 9 п.157 Указаний в редакции постановления </a:t>
            </a:r>
            <a:r>
              <a:rPr lang="ru-RU" altLang="ru-RU" sz="1500" i="1" dirty="0" err="1" smtClean="0">
                <a:solidFill>
                  <a:srgbClr val="C00000"/>
                </a:solidFill>
                <a:cs typeface="Tahoma" pitchFamily="34" charset="0"/>
              </a:rPr>
              <a:t>Белстата</a:t>
            </a:r>
            <a:r>
              <a:rPr lang="ru-RU" altLang="ru-RU" sz="1500" i="1" dirty="0" smtClean="0">
                <a:solidFill>
                  <a:srgbClr val="C00000"/>
                </a:solidFill>
                <a:cs typeface="Tahoma" pitchFamily="34" charset="0"/>
              </a:rPr>
              <a:t> от 04.11.2022 № 118)</a:t>
            </a:r>
            <a:r>
              <a:rPr lang="en-US" altLang="ru-RU" sz="1500" i="1" dirty="0" smtClean="0">
                <a:solidFill>
                  <a:srgbClr val="C00000"/>
                </a:solidFill>
                <a:cs typeface="Tahoma" pitchFamily="34" charset="0"/>
              </a:rPr>
              <a:t>.</a:t>
            </a:r>
            <a:endParaRPr lang="ru-RU" altLang="ru-RU" sz="1500" dirty="0" smtClean="0">
              <a:cs typeface="Tahoma" pitchFamily="34" charset="0"/>
            </a:endParaRPr>
          </a:p>
          <a:p>
            <a:pPr>
              <a:tabLst>
                <a:tab pos="179388" algn="l"/>
              </a:tabLst>
            </a:pPr>
            <a:endParaRPr lang="ru-RU" altLang="ru-RU" dirty="0" smtClean="0"/>
          </a:p>
        </p:txBody>
      </p:sp>
      <p:sp>
        <p:nvSpPr>
          <p:cNvPr id="3" name="Заголовок 2"/>
          <p:cNvSpPr>
            <a:spLocks noGrp="1"/>
          </p:cNvSpPr>
          <p:nvPr>
            <p:ph type="title"/>
          </p:nvPr>
        </p:nvSpPr>
        <p:spPr/>
        <p:txBody>
          <a:bodyPr>
            <a:noAutofit/>
          </a:bodyPr>
          <a:lstStyle/>
          <a:p>
            <a:pPr algn="ctr">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IX</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«ОПТОВЫЙ ТОВАРООБОРОТ»</a:t>
            </a:r>
            <a:b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endParaRPr lang="ru-RU" sz="2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Объект 2"/>
          <p:cNvSpPr>
            <a:spLocks noGrp="1"/>
          </p:cNvSpPr>
          <p:nvPr>
            <p:ph idx="1"/>
          </p:nvPr>
        </p:nvSpPr>
        <p:spPr>
          <a:xfrm>
            <a:off x="468313" y="1268413"/>
            <a:ext cx="8229600" cy="4968875"/>
          </a:xfrm>
        </p:spPr>
        <p:txBody>
          <a:bodyPr>
            <a:normAutofit/>
          </a:bodyPr>
          <a:lstStyle/>
          <a:p>
            <a:pPr marL="109728" indent="0" algn="just" eaLnBrk="1" fontAlgn="auto" hangingPunct="1">
              <a:spcAft>
                <a:spcPts val="0"/>
              </a:spcAft>
              <a:buFont typeface="Wingdings 3" pitchFamily="18" charset="2"/>
              <a:buNone/>
              <a:defRPr/>
            </a:pPr>
            <a:r>
              <a:rPr lang="ru-RU" altLang="ru-RU" sz="1800" b="1" dirty="0">
                <a:solidFill>
                  <a:srgbClr val="C00000"/>
                </a:solidFill>
              </a:rPr>
              <a:t>П</a:t>
            </a:r>
            <a:r>
              <a:rPr lang="ru-RU" altLang="ru-RU" sz="1800" b="1" dirty="0" smtClean="0">
                <a:solidFill>
                  <a:srgbClr val="C00000"/>
                </a:solidFill>
              </a:rPr>
              <a:t>ри заполнении раздела IХ следует учесть</a:t>
            </a:r>
            <a:r>
              <a:rPr lang="en-US" altLang="ru-RU" sz="1800" b="1" dirty="0" smtClean="0">
                <a:solidFill>
                  <a:srgbClr val="C00000"/>
                </a:solidFill>
              </a:rPr>
              <a:t>:</a:t>
            </a:r>
            <a:endParaRPr lang="ru-RU" altLang="ru-RU" sz="1800" b="1" dirty="0" smtClean="0">
              <a:solidFill>
                <a:srgbClr val="C00000"/>
              </a:solidFill>
            </a:endParaRPr>
          </a:p>
          <a:p>
            <a:pPr marL="0" indent="363538" algn="just" eaLnBrk="1" fontAlgn="auto" hangingPunct="1">
              <a:spcBef>
                <a:spcPts val="600"/>
              </a:spcBef>
              <a:spcAft>
                <a:spcPts val="0"/>
              </a:spcAft>
              <a:buFont typeface="Wingdings" pitchFamily="2" charset="2"/>
              <a:buNone/>
              <a:defRPr/>
            </a:pPr>
            <a:r>
              <a:rPr lang="ru-RU" altLang="ru-RU" sz="1800" b="1" dirty="0"/>
              <a:t>О</a:t>
            </a:r>
            <a:r>
              <a:rPr lang="ru-RU" altLang="ru-RU" sz="1800" b="1" dirty="0" smtClean="0"/>
              <a:t>рганизация, осуществляющая расчеты в иностранной валюте</a:t>
            </a:r>
            <a:r>
              <a:rPr lang="ru-RU" altLang="ru-RU" sz="1800" dirty="0" smtClean="0"/>
              <a:t>, отражает данные об объеме оптового товарооборота, пересчитанные в белорусские рубли в соответствии с Национальным стандартом бухгалтерского учета и отчетности (</a:t>
            </a:r>
            <a:r>
              <a:rPr lang="ru-RU" altLang="ru-RU" sz="1800" i="1" dirty="0" smtClean="0">
                <a:solidFill>
                  <a:srgbClr val="C00000"/>
                </a:solidFill>
              </a:rPr>
              <a:t>часть </a:t>
            </a:r>
            <a:r>
              <a:rPr lang="en-US" altLang="ru-RU" sz="1800" i="1" dirty="0" smtClean="0">
                <a:solidFill>
                  <a:srgbClr val="C00000"/>
                </a:solidFill>
              </a:rPr>
              <a:t>3</a:t>
            </a:r>
            <a:r>
              <a:rPr lang="ru-RU" altLang="ru-RU" sz="1800" i="1" dirty="0" smtClean="0">
                <a:solidFill>
                  <a:srgbClr val="C00000"/>
                </a:solidFill>
              </a:rPr>
              <a:t> пункт 1</a:t>
            </a:r>
            <a:r>
              <a:rPr lang="en-US" altLang="ru-RU" sz="1800" i="1" dirty="0" smtClean="0">
                <a:solidFill>
                  <a:srgbClr val="C00000"/>
                </a:solidFill>
              </a:rPr>
              <a:t>55</a:t>
            </a:r>
            <a:r>
              <a:rPr lang="ru-RU" altLang="ru-RU" sz="1800" i="1" dirty="0" smtClean="0">
                <a:solidFill>
                  <a:srgbClr val="C00000"/>
                </a:solidFill>
              </a:rPr>
              <a:t> Указаний </a:t>
            </a:r>
            <a:r>
              <a:rPr lang="ru-RU" altLang="ru-RU" sz="1800" i="1" dirty="0" smtClean="0"/>
              <a:t>).</a:t>
            </a:r>
          </a:p>
          <a:p>
            <a:pPr marL="0" indent="363538" algn="just" eaLnBrk="1" fontAlgn="auto" hangingPunct="1">
              <a:spcBef>
                <a:spcPts val="600"/>
              </a:spcBef>
              <a:spcAft>
                <a:spcPts val="0"/>
              </a:spcAft>
              <a:buFont typeface="Wingdings" pitchFamily="2" charset="2"/>
              <a:buNone/>
              <a:defRPr/>
            </a:pPr>
            <a:r>
              <a:rPr lang="ru-RU" altLang="ru-RU" sz="1800" b="1" dirty="0"/>
              <a:t>О</a:t>
            </a:r>
            <a:r>
              <a:rPr lang="ru-RU" altLang="ru-RU" sz="1800" b="1" dirty="0" smtClean="0"/>
              <a:t>рганизация, осуществляющая оптовую торговлю, являющаяся собственниками сырья, материалов, передаваемых в переработку другим юридическим лицам, </a:t>
            </a:r>
            <a:r>
              <a:rPr lang="ru-RU" altLang="ru-RU" sz="1800" dirty="0" smtClean="0"/>
              <a:t>в объем оптового товарооборота включает стоимость реализованных товаров, произведенных </a:t>
            </a:r>
            <a:r>
              <a:rPr lang="en-US" altLang="ru-RU" sz="1800" dirty="0" smtClean="0"/>
              <a:t/>
            </a:r>
            <a:br>
              <a:rPr lang="en-US" altLang="ru-RU" sz="1800" dirty="0" smtClean="0"/>
            </a:br>
            <a:r>
              <a:rPr lang="ru-RU" altLang="ru-RU" sz="1800" dirty="0" smtClean="0"/>
              <a:t>на давальческих условиях (</a:t>
            </a:r>
            <a:r>
              <a:rPr lang="ru-RU" altLang="ru-RU" sz="1800" i="1" dirty="0" smtClean="0">
                <a:solidFill>
                  <a:srgbClr val="C00000"/>
                </a:solidFill>
              </a:rPr>
              <a:t>часть 4 пункт 155 Указаний </a:t>
            </a:r>
            <a:r>
              <a:rPr lang="ru-RU" altLang="ru-RU" sz="1800" i="1" dirty="0" smtClean="0"/>
              <a:t>).</a:t>
            </a:r>
          </a:p>
          <a:p>
            <a:pPr marL="0" indent="363538" algn="just" eaLnBrk="1" fontAlgn="auto" hangingPunct="1">
              <a:spcBef>
                <a:spcPts val="600"/>
              </a:spcBef>
              <a:spcAft>
                <a:spcPts val="0"/>
              </a:spcAft>
              <a:buFont typeface="Wingdings" pitchFamily="2" charset="2"/>
              <a:buNone/>
              <a:defRPr/>
            </a:pPr>
            <a:r>
              <a:rPr lang="ru-RU" altLang="ru-RU" sz="1800" dirty="0" smtClean="0"/>
              <a:t>Данные в </a:t>
            </a:r>
            <a:r>
              <a:rPr lang="ru-RU" altLang="ru-RU" sz="1800" b="1" dirty="0" smtClean="0">
                <a:solidFill>
                  <a:srgbClr val="C00000"/>
                </a:solidFill>
              </a:rPr>
              <a:t>графе 2</a:t>
            </a:r>
            <a:r>
              <a:rPr lang="ru-RU" altLang="ru-RU" sz="1800" dirty="0" smtClean="0"/>
              <a:t> должны совпадать с данными </a:t>
            </a:r>
            <a:br>
              <a:rPr lang="ru-RU" altLang="ru-RU" sz="1800" dirty="0" smtClean="0"/>
            </a:br>
            <a:r>
              <a:rPr lang="ru-RU" altLang="ru-RU" sz="1800" dirty="0" smtClean="0"/>
              <a:t>по строке </a:t>
            </a:r>
            <a:r>
              <a:rPr lang="ru-RU" altLang="ru-RU" sz="1800" b="1" dirty="0" smtClean="0">
                <a:solidFill>
                  <a:srgbClr val="C00000"/>
                </a:solidFill>
              </a:rPr>
              <a:t>215</a:t>
            </a:r>
            <a:r>
              <a:rPr lang="ru-RU" altLang="ru-RU" sz="1800" dirty="0" smtClean="0"/>
              <a:t> в </a:t>
            </a:r>
            <a:r>
              <a:rPr lang="ru-RU" altLang="ru-RU" sz="1800" b="1" dirty="0" smtClean="0">
                <a:solidFill>
                  <a:srgbClr val="C00000"/>
                </a:solidFill>
              </a:rPr>
              <a:t>графе 1</a:t>
            </a:r>
            <a:r>
              <a:rPr lang="ru-RU" altLang="ru-RU" sz="1800" dirty="0" smtClean="0"/>
              <a:t> раздела </a:t>
            </a:r>
            <a:r>
              <a:rPr lang="en-US" altLang="ru-RU" sz="1800" b="1" dirty="0" smtClean="0">
                <a:solidFill>
                  <a:srgbClr val="C00000"/>
                </a:solidFill>
              </a:rPr>
              <a:t>XIII</a:t>
            </a:r>
            <a:r>
              <a:rPr lang="en-US" altLang="ru-RU" sz="1800" dirty="0" smtClean="0"/>
              <a:t> </a:t>
            </a:r>
            <a:r>
              <a:rPr lang="ru-RU" altLang="ru-RU" sz="1800" dirty="0" smtClean="0"/>
              <a:t>отчета за </a:t>
            </a:r>
            <a:r>
              <a:rPr lang="ru-RU" altLang="ru-RU" sz="1800" b="1" dirty="0" smtClean="0">
                <a:solidFill>
                  <a:srgbClr val="C00000"/>
                </a:solidFill>
              </a:rPr>
              <a:t>2021 год</a:t>
            </a:r>
            <a:r>
              <a:rPr lang="ru-RU" altLang="ru-RU" sz="1800" dirty="0" smtClean="0"/>
              <a:t>, кроме случаев уточнения данных за </a:t>
            </a:r>
            <a:r>
              <a:rPr lang="ru-RU" altLang="ru-RU" sz="1800" b="1" dirty="0" smtClean="0">
                <a:solidFill>
                  <a:srgbClr val="C00000"/>
                </a:solidFill>
              </a:rPr>
              <a:t>2021</a:t>
            </a:r>
            <a:r>
              <a:rPr lang="ru-RU" altLang="ru-RU" sz="1800" dirty="0" smtClean="0"/>
              <a:t> год, изменения в отчетном году структуры малой организации или методологии учета оптового товарооборота.</a:t>
            </a:r>
          </a:p>
          <a:p>
            <a:pPr marL="365760" indent="-256032" algn="just" eaLnBrk="1" fontAlgn="auto" hangingPunct="1">
              <a:spcAft>
                <a:spcPts val="0"/>
              </a:spcAft>
              <a:buFont typeface="Wingdings 3"/>
              <a:buChar char=""/>
              <a:defRPr/>
            </a:pPr>
            <a:endParaRPr lang="ru-RU" altLang="ru-RU" sz="1800" dirty="0" smtClean="0"/>
          </a:p>
        </p:txBody>
      </p:sp>
      <p:sp>
        <p:nvSpPr>
          <p:cNvPr id="58370" name="Заголовок 1"/>
          <p:cNvSpPr>
            <a:spLocks noGrp="1"/>
          </p:cNvSpPr>
          <p:nvPr>
            <p:ph type="title"/>
          </p:nvPr>
        </p:nvSpPr>
        <p:spPr>
          <a:xfrm>
            <a:off x="467544" y="116632"/>
            <a:ext cx="8229600" cy="1143000"/>
          </a:xfrm>
        </p:spPr>
        <p:txBody>
          <a:bodyPr/>
          <a:lstStyle/>
          <a:p>
            <a:pPr algn="ctr" eaLnBrk="1" fontAlgn="auto" hangingPunct="1">
              <a:spcAft>
                <a:spcPts val="0"/>
              </a:spcAft>
              <a:defRPr/>
            </a:pP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IX «Оптовый товарооборот» </a:t>
            </a:r>
            <a:b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(нюансы)</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Заголовок 1"/>
          <p:cNvSpPr>
            <a:spLocks noGrp="1"/>
          </p:cNvSpPr>
          <p:nvPr>
            <p:ph type="title"/>
          </p:nvPr>
        </p:nvSpPr>
        <p:spPr>
          <a:xfrm>
            <a:off x="467544" y="44624"/>
            <a:ext cx="8425631" cy="1296144"/>
          </a:xfrm>
        </p:spPr>
        <p:txBody>
          <a:bodyPr/>
          <a:lstStyle/>
          <a:p>
            <a:pPr algn="ctr" eaLnBrk="1" fontAlgn="auto" hangingPunct="1">
              <a:spcAft>
                <a:spcPts val="0"/>
              </a:spcAft>
              <a:defRPr/>
            </a:pP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В ОБЪЕМ ОПТОВОГО ТОВАРООБОРОТА</a:t>
            </a:r>
            <a:b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a:solidFill>
                  <a:srgbClr val="C00000"/>
                </a:solidFill>
                <a:latin typeface="Tahoma" panose="020B0604030504040204" pitchFamily="34" charset="0"/>
                <a:ea typeface="Tahoma" panose="020B0604030504040204" pitchFamily="34" charset="0"/>
                <a:cs typeface="Tahoma" panose="020B0604030504040204" pitchFamily="34" charset="0"/>
              </a:rPr>
              <a:t>НЕ ВКЛЮЧАЕТСЯ СТОИМОСТЬ:</a:t>
            </a:r>
          </a:p>
        </p:txBody>
      </p:sp>
      <p:graphicFrame>
        <p:nvGraphicFramePr>
          <p:cNvPr id="4" name="Схема 3"/>
          <p:cNvGraphicFramePr/>
          <p:nvPr>
            <p:extLst>
              <p:ext uri="{D42A27DB-BD31-4B8C-83A1-F6EECF244321}">
                <p14:modId xmlns:p14="http://schemas.microsoft.com/office/powerpoint/2010/main" val="2271076106"/>
              </p:ext>
            </p:extLst>
          </p:nvPr>
        </p:nvGraphicFramePr>
        <p:xfrm>
          <a:off x="395537" y="1196752"/>
          <a:ext cx="8352927" cy="5555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Заголовок 1"/>
          <p:cNvSpPr>
            <a:spLocks noGrp="1"/>
          </p:cNvSpPr>
          <p:nvPr>
            <p:ph type="title"/>
          </p:nvPr>
        </p:nvSpPr>
        <p:spPr>
          <a:xfrm>
            <a:off x="539552" y="188640"/>
            <a:ext cx="8153400" cy="990600"/>
          </a:xfrm>
        </p:spPr>
        <p:txBody>
          <a:bodyPr/>
          <a:lstStyle/>
          <a:p>
            <a:pPr algn="ctr" eaLnBrk="1" fontAlgn="auto" hangingPunct="1">
              <a:spcAft>
                <a:spcPts val="0"/>
              </a:spcAft>
              <a:defRPr/>
            </a:pP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В ОБЪЕМ ОПТОВОГО ТОВАРООБОРОТА</a:t>
            </a:r>
            <a:r>
              <a:rPr lang="en-US"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 </a:t>
            </a:r>
            <a:r>
              <a:rPr lang="ru-RU" altLang="ru-RU" sz="2800" dirty="0" smtClean="0">
                <a:solidFill>
                  <a:srgbClr val="4B3E21"/>
                </a:solidFill>
                <a:latin typeface="Times New Roman" pitchFamily="18" charset="0"/>
                <a:cs typeface="Times New Roman" pitchFamily="18" charset="0"/>
              </a:rPr>
              <a:t/>
            </a:r>
            <a:br>
              <a:rPr lang="ru-RU" altLang="ru-RU" sz="2800" dirty="0" smtClean="0">
                <a:solidFill>
                  <a:srgbClr val="4B3E21"/>
                </a:solidFill>
                <a:latin typeface="Times New Roman" pitchFamily="18" charset="0"/>
                <a:cs typeface="Times New Roman" pitchFamily="18" charset="0"/>
              </a:rPr>
            </a:br>
            <a:r>
              <a:rPr lang="ru-RU" altLang="ru-RU" sz="2400" dirty="0">
                <a:solidFill>
                  <a:srgbClr val="C00000"/>
                </a:solidFill>
                <a:latin typeface="Tahoma" panose="020B0604030504040204" pitchFamily="34" charset="0"/>
                <a:ea typeface="Tahoma" panose="020B0604030504040204" pitchFamily="34" charset="0"/>
                <a:cs typeface="Tahoma" panose="020B0604030504040204" pitchFamily="34" charset="0"/>
              </a:rPr>
              <a:t>НЕ ВКЛЮЧАЕТСЯ СТОИМОСТЬ:</a:t>
            </a:r>
          </a:p>
        </p:txBody>
      </p:sp>
      <p:graphicFrame>
        <p:nvGraphicFramePr>
          <p:cNvPr id="4" name="Схема 3"/>
          <p:cNvGraphicFramePr/>
          <p:nvPr>
            <p:extLst>
              <p:ext uri="{D42A27DB-BD31-4B8C-83A1-F6EECF244321}">
                <p14:modId xmlns:p14="http://schemas.microsoft.com/office/powerpoint/2010/main" val="963941568"/>
              </p:ext>
            </p:extLst>
          </p:nvPr>
        </p:nvGraphicFramePr>
        <p:xfrm>
          <a:off x="467544" y="1196752"/>
          <a:ext cx="8136904"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48"/>
            <a:ext cx="9144000" cy="1256184"/>
          </a:xfrm>
        </p:spPr>
        <p:txBody>
          <a:bodyPr/>
          <a:lstStyle/>
          <a:p>
            <a:pPr algn="ctr" eaLnBrk="1" fontAlgn="auto" hangingPunct="1">
              <a:spcAft>
                <a:spcPts val="0"/>
              </a:spcAft>
              <a:defRPr/>
            </a:pPr>
            <a:r>
              <a:rPr 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Х «ИНВЕСТИЦИИ В ОСНОВНОЙ КАПИТАЛ»</a:t>
            </a:r>
            <a:r>
              <a:rPr lang="ru-RU" sz="2800" dirty="0">
                <a:solidFill>
                  <a:srgbClr val="009900"/>
                </a:solidFill>
              </a:rPr>
              <a:t> </a:t>
            </a:r>
          </a:p>
        </p:txBody>
      </p:sp>
      <p:graphicFrame>
        <p:nvGraphicFramePr>
          <p:cNvPr id="9" name="Таблица 8"/>
          <p:cNvGraphicFramePr>
            <a:graphicFrameLocks noGrp="1"/>
          </p:cNvGraphicFramePr>
          <p:nvPr/>
        </p:nvGraphicFramePr>
        <p:xfrm>
          <a:off x="107950" y="1125538"/>
          <a:ext cx="8928100" cy="2663824"/>
        </p:xfrm>
        <a:graphic>
          <a:graphicData uri="http://schemas.openxmlformats.org/drawingml/2006/table">
            <a:tbl>
              <a:tblPr/>
              <a:tblGrid>
                <a:gridCol w="1537492"/>
                <a:gridCol w="950244"/>
                <a:gridCol w="879259"/>
                <a:gridCol w="805045"/>
                <a:gridCol w="730833"/>
                <a:gridCol w="732446"/>
                <a:gridCol w="438822"/>
                <a:gridCol w="658233"/>
                <a:gridCol w="827632"/>
                <a:gridCol w="563049"/>
                <a:gridCol w="805045"/>
              </a:tblGrid>
              <a:tr h="153071">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Название территории</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Код строки,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код территории нахождения объекта инвестиционной деятельности</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30000" dirty="0" smtClean="0">
                          <a:ln>
                            <a:noFill/>
                          </a:ln>
                          <a:solidFill>
                            <a:srgbClr val="000000"/>
                          </a:solidFill>
                          <a:effectLst/>
                          <a:latin typeface="Times New Roman" pitchFamily="18" charset="0"/>
                          <a:cs typeface="Times New Roman" pitchFamily="18" charset="0"/>
                        </a:rPr>
                        <a:t> </a:t>
                      </a:r>
                      <a:endPar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Введено в эксплуатацию основных    средств</a:t>
                      </a:r>
                      <a:endParaRPr kumimoji="0" lang="en-US" altLang="ru-RU" sz="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за отчетный год</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Использовано инвестиций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в основной капитал за отчетный год</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(сумма граф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с 3 по 10, 14),</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(сумма граф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15, 16, 19)</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7">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В том числе за счет</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6570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собственных средств организаций</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заемных средств  других организаций</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средств республикан-ского </a:t>
                      </a:r>
                      <a:b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бюджета</a:t>
                      </a:r>
                      <a:b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br>
                      <a:endPar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endParaRP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средств местных бюджетов</a:t>
                      </a:r>
                    </a:p>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средств внебюджетных фондов</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средств населения</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иностранных инвестиций </a:t>
                      </a:r>
                      <a:b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(без кредитов (займов) иностранных банков)</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5267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А</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Б</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2</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3</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4</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5</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6</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7</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8</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9</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1069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В целом по организации за отчетный год (сумма данных по строкам, относящимся к строке 161)….</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160</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52672">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в том числе на территории:</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161</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29010">
                <a:tc>
                  <a:txBody>
                    <a:bodyPr/>
                    <a:lstStyle>
                      <a:lvl1pPr marL="107950">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0795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8162" marR="58162"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graphicFrame>
        <p:nvGraphicFramePr>
          <p:cNvPr id="13" name="Таблица 12"/>
          <p:cNvGraphicFramePr>
            <a:graphicFrameLocks noGrp="1"/>
          </p:cNvGraphicFramePr>
          <p:nvPr/>
        </p:nvGraphicFramePr>
        <p:xfrm>
          <a:off x="107950" y="4254500"/>
          <a:ext cx="8923337" cy="2414586"/>
        </p:xfrm>
        <a:graphic>
          <a:graphicData uri="http://schemas.openxmlformats.org/drawingml/2006/table">
            <a:tbl>
              <a:tblPr/>
              <a:tblGrid>
                <a:gridCol w="907112"/>
                <a:gridCol w="765606"/>
                <a:gridCol w="837172"/>
                <a:gridCol w="765784"/>
                <a:gridCol w="785253"/>
                <a:gridCol w="835550"/>
                <a:gridCol w="785253"/>
                <a:gridCol w="783631"/>
                <a:gridCol w="837172"/>
                <a:gridCol w="783632"/>
                <a:gridCol w="837172"/>
              </a:tblGrid>
              <a:tr h="210563">
                <a:tc row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defRPr/>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Код строки,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код территории нахождения объекта инвестиционной деятельности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30000" dirty="0" smtClean="0">
                          <a:ln>
                            <a:noFill/>
                          </a:ln>
                          <a:solidFill>
                            <a:srgbClr val="000000"/>
                          </a:solidFill>
                          <a:effectLst/>
                          <a:latin typeface="Times New Roman" pitchFamily="18" charset="0"/>
                          <a:cs typeface="Times New Roman" pitchFamily="18" charset="0"/>
                        </a:rPr>
                        <a:t> </a:t>
                      </a:r>
                      <a:endPar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5">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В том числе за счет</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5">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Из графы 2</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0563">
                <a:tc vMerge="1">
                  <a:txBody>
                    <a:bodyPr/>
                    <a:lstStyle/>
                    <a:p>
                      <a:endParaRPr lang="ru-RU"/>
                    </a:p>
                  </a:txBody>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кредитов (займов) банков</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3">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из них</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hMerge="1">
                  <a:txBody>
                    <a:bodyPr/>
                    <a:lstStyle/>
                    <a:p>
                      <a:endParaRPr lang="ru-RU"/>
                    </a:p>
                  </a:txBody>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прочих источников</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строительно-монтажные  работы</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машины, оборудование, транспортные средства, инструмент, инвентарь</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grid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из них </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hMerge="1">
                  <a:txBody>
                    <a:bodyPr/>
                    <a:lstStyle/>
                    <a:p>
                      <a:endParaRPr lang="ru-RU"/>
                    </a:p>
                  </a:txBody>
                  <a:tcPr/>
                </a:tc>
                <a:tc rowSpan="2">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прочие работы и затраты</a:t>
                      </a:r>
                      <a:b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br>
                      <a:endPar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995745">
                <a:tc vMerge="1">
                  <a:txBody>
                    <a:bodyPr/>
                    <a:lstStyle/>
                    <a:p>
                      <a:endParaRPr lang="ru-RU"/>
                    </a:p>
                  </a:txBody>
                  <a:tcPr/>
                </a:tc>
                <a:tc vMerge="1">
                  <a:txBody>
                    <a:bodyPr/>
                    <a:lstStyle/>
                    <a:p>
                      <a:endParaRPr lang="ru-RU"/>
                    </a:p>
                  </a:txBody>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льготных кредитов</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кредитов (займов) иностранных банков</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кредитов по иностранным кредитным линиям</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импортные</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ts val="10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работы </a:t>
                      </a:r>
                      <a:b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b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по монтажу оборудования</a:t>
                      </a:r>
                    </a:p>
                  </a:txBody>
                  <a:tcPr marL="57326" marR="5732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vMerge="1">
                  <a:txBody>
                    <a:bodyPr/>
                    <a:lstStyle/>
                    <a:p>
                      <a:endParaRPr lang="ru-RU"/>
                    </a:p>
                  </a:txBody>
                  <a:tcPr/>
                </a:tc>
              </a:tr>
              <a:tr h="177109">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Б</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10</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11</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12</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13</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14</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15</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16</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17</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18</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19</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1056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160</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ts val="8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88917">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161</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Х</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1056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1056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8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57326" marR="5732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90284" name="Rectangle 7"/>
          <p:cNvSpPr>
            <a:spLocks noChangeArrowheads="1"/>
          </p:cNvSpPr>
          <p:nvPr/>
        </p:nvSpPr>
        <p:spPr bwMode="auto">
          <a:xfrm>
            <a:off x="5867400" y="3759200"/>
            <a:ext cx="3144838"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ts val="400"/>
              </a:spcBef>
              <a:buClr>
                <a:schemeClr val="accent1"/>
              </a:buClr>
              <a:buSzPct val="68000"/>
              <a:buFont typeface="Wingdings 3" pitchFamily="18" charset="2"/>
              <a:buChar char=""/>
              <a:tabLst>
                <a:tab pos="449263" algn="r"/>
                <a:tab pos="2636838" algn="ctr"/>
                <a:tab pos="5273675" algn="r"/>
              </a:tabLst>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tabLst>
                <a:tab pos="449263" algn="r"/>
                <a:tab pos="2636838" algn="ctr"/>
                <a:tab pos="5273675" algn="r"/>
              </a:tabLst>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tabLst>
                <a:tab pos="449263" algn="r"/>
                <a:tab pos="2636838" algn="ctr"/>
                <a:tab pos="5273675" algn="r"/>
              </a:tabLst>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tabLst>
                <a:tab pos="449263" algn="r"/>
                <a:tab pos="2636838" algn="ctr"/>
                <a:tab pos="5273675" algn="r"/>
              </a:tabLst>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tabLst>
                <a:tab pos="449263" algn="r"/>
                <a:tab pos="2636838" algn="ctr"/>
                <a:tab pos="5273675" algn="r"/>
              </a:tabLst>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tabLst>
                <a:tab pos="449263" algn="r"/>
                <a:tab pos="2636838" algn="ctr"/>
                <a:tab pos="5273675" algn="r"/>
              </a:tabLst>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tabLst>
                <a:tab pos="449263" algn="r"/>
                <a:tab pos="2636838" algn="ctr"/>
                <a:tab pos="5273675" algn="r"/>
              </a:tabLst>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tabLst>
                <a:tab pos="449263" algn="r"/>
                <a:tab pos="2636838" algn="ctr"/>
                <a:tab pos="5273675" algn="r"/>
              </a:tabLst>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tabLst>
                <a:tab pos="449263" algn="r"/>
                <a:tab pos="2636838" algn="ctr"/>
                <a:tab pos="5273675" algn="r"/>
              </a:tabLst>
              <a:defRPr>
                <a:solidFill>
                  <a:schemeClr val="tx1"/>
                </a:solidFill>
                <a:latin typeface="Lucida Sans Unicode" pitchFamily="34" charset="0"/>
              </a:defRPr>
            </a:lvl9pPr>
          </a:lstStyle>
          <a:p>
            <a:pPr algn="r" eaLnBrk="1" hangingPunct="1">
              <a:spcBef>
                <a:spcPct val="0"/>
              </a:spcBef>
              <a:buClrTx/>
              <a:buSzTx/>
              <a:buFontTx/>
              <a:buNone/>
            </a:pPr>
            <a:r>
              <a:rPr lang="ru-RU" altLang="ru-RU" sz="1000">
                <a:solidFill>
                  <a:srgbClr val="000000"/>
                </a:solidFill>
                <a:latin typeface="Times New Roman" pitchFamily="18" charset="0"/>
                <a:cs typeface="Times New Roman" pitchFamily="18" charset="0"/>
              </a:rPr>
              <a:t>Окончание табл10</a:t>
            </a:r>
            <a:endParaRPr lang="ru-RU" altLang="ru-RU" sz="1000">
              <a:latin typeface="Times New Roman" pitchFamily="18" charset="0"/>
              <a:cs typeface="Times New Roman" pitchFamily="18" charset="0"/>
            </a:endParaRPr>
          </a:p>
          <a:p>
            <a:pPr algn="r">
              <a:spcBef>
                <a:spcPct val="0"/>
              </a:spcBef>
              <a:buClrTx/>
              <a:buSzTx/>
              <a:buFontTx/>
              <a:buNone/>
            </a:pPr>
            <a:r>
              <a:rPr lang="ru-RU" altLang="ru-RU" sz="1400" b="1">
                <a:solidFill>
                  <a:srgbClr val="FF0000"/>
                </a:solidFill>
                <a:latin typeface="Times New Roman" pitchFamily="18" charset="0"/>
                <a:cs typeface="Times New Roman" pitchFamily="18" charset="0"/>
              </a:rPr>
              <a:t>тысячах рублей, в целых числах</a:t>
            </a:r>
          </a:p>
          <a:p>
            <a:pPr algn="r">
              <a:spcBef>
                <a:spcPct val="0"/>
              </a:spcBef>
              <a:buClrTx/>
              <a:buSzTx/>
              <a:buFontTx/>
              <a:buNone/>
            </a:pPr>
            <a:r>
              <a:rPr lang="ru-RU" altLang="ru-RU" sz="1800">
                <a:latin typeface="Arial" charset="0"/>
              </a:rPr>
              <a:t/>
            </a:r>
            <a:br>
              <a:rPr lang="ru-RU" altLang="ru-RU" sz="1800">
                <a:latin typeface="Arial" charset="0"/>
              </a:rPr>
            </a:br>
            <a:endParaRPr lang="ru-RU" altLang="ru-RU" sz="1800">
              <a:latin typeface="Arial"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Объект 2"/>
          <p:cNvSpPr>
            <a:spLocks noGrp="1"/>
          </p:cNvSpPr>
          <p:nvPr>
            <p:ph idx="1"/>
          </p:nvPr>
        </p:nvSpPr>
        <p:spPr>
          <a:xfrm>
            <a:off x="395288" y="1125538"/>
            <a:ext cx="8281987" cy="5140325"/>
          </a:xfrm>
        </p:spPr>
        <p:txBody>
          <a:bodyPr/>
          <a:lstStyle/>
          <a:p>
            <a:pPr algn="just" eaLnBrk="1" hangingPunct="1">
              <a:lnSpc>
                <a:spcPct val="80000"/>
              </a:lnSpc>
              <a:spcBef>
                <a:spcPct val="0"/>
              </a:spcBef>
              <a:buClr>
                <a:srgbClr val="DD7E0E"/>
              </a:buClr>
              <a:buSzPct val="80000"/>
              <a:buFont typeface="Wingdings" pitchFamily="2" charset="2"/>
              <a:buChar char="§"/>
              <a:defRPr/>
            </a:pPr>
            <a:endParaRPr lang="ru-RU" altLang="ru-RU" sz="1000" b="1" dirty="0" smtClean="0">
              <a:solidFill>
                <a:srgbClr val="C00000"/>
              </a:solidFill>
            </a:endParaRPr>
          </a:p>
          <a:p>
            <a:pPr marL="109537" indent="0" algn="just">
              <a:lnSpc>
                <a:spcPts val="1500"/>
              </a:lnSpc>
              <a:spcBef>
                <a:spcPct val="0"/>
              </a:spcBef>
              <a:buClr>
                <a:srgbClr val="C00000"/>
              </a:buClr>
              <a:buSzPct val="80000"/>
              <a:buFont typeface="Wingdings 3" pitchFamily="18" charset="2"/>
              <a:buNone/>
              <a:defRPr/>
            </a:pPr>
            <a:r>
              <a:rPr lang="ru-RU" altLang="ru-RU" sz="1300" dirty="0" smtClean="0">
                <a:cs typeface="Tahoma" pitchFamily="34" charset="0"/>
              </a:rPr>
              <a:t>При заполнении раздела следует руководствоваться </a:t>
            </a:r>
            <a:r>
              <a:rPr lang="ru-RU" altLang="ru-RU" sz="1300" b="1" dirty="0" smtClean="0">
                <a:cs typeface="Tahoma" pitchFamily="34" charset="0"/>
              </a:rPr>
              <a:t>Указаниями по заполнению в формах государственных статистических наблюдений статистических показателей </a:t>
            </a:r>
            <a:r>
              <a:rPr lang="en-US" altLang="ru-RU" sz="1300" b="1" dirty="0" smtClean="0">
                <a:cs typeface="Tahoma" pitchFamily="34" charset="0"/>
              </a:rPr>
              <a:t/>
            </a:r>
            <a:br>
              <a:rPr lang="en-US" altLang="ru-RU" sz="1300" b="1" dirty="0" smtClean="0">
                <a:cs typeface="Tahoma" pitchFamily="34" charset="0"/>
              </a:rPr>
            </a:br>
            <a:r>
              <a:rPr lang="ru-RU" altLang="ru-RU" sz="1300" b="1" dirty="0" smtClean="0">
                <a:cs typeface="Tahoma" pitchFamily="34" charset="0"/>
              </a:rPr>
              <a:t>по </a:t>
            </a:r>
            <a:r>
              <a:rPr lang="en-US" altLang="ru-RU" sz="1300" b="1" dirty="0" smtClean="0">
                <a:cs typeface="Tahoma" pitchFamily="34" charset="0"/>
              </a:rPr>
              <a:t>c</a:t>
            </a:r>
            <a:r>
              <a:rPr lang="ru-RU" altLang="ru-RU" sz="1300" b="1" dirty="0" err="1" smtClean="0">
                <a:cs typeface="Tahoma" pitchFamily="34" charset="0"/>
              </a:rPr>
              <a:t>троительству</a:t>
            </a:r>
            <a:r>
              <a:rPr lang="ru-RU" altLang="ru-RU" sz="1300" b="1" dirty="0" smtClean="0">
                <a:cs typeface="Tahoma" pitchFamily="34" charset="0"/>
              </a:rPr>
              <a:t> и инвестициям в основной капитал</a:t>
            </a:r>
            <a:r>
              <a:rPr lang="ru-RU" altLang="ru-RU" sz="1300" dirty="0" smtClean="0">
                <a:cs typeface="Tahoma" pitchFamily="34" charset="0"/>
              </a:rPr>
              <a:t>, утвержденными постановлением Национального статистического комитета Республики Беларусь </a:t>
            </a:r>
            <a:r>
              <a:rPr lang="ru-RU" altLang="ru-RU" sz="1300" b="1" dirty="0" smtClean="0">
                <a:solidFill>
                  <a:srgbClr val="C00000"/>
                </a:solidFill>
                <a:cs typeface="Tahoma" pitchFamily="34" charset="0"/>
              </a:rPr>
              <a:t>от 8 июля 2022 г. </a:t>
            </a:r>
            <a:r>
              <a:rPr lang="en-US" altLang="ru-RU" sz="1300" b="1" dirty="0" smtClean="0">
                <a:solidFill>
                  <a:srgbClr val="C00000"/>
                </a:solidFill>
                <a:cs typeface="Tahoma" pitchFamily="34" charset="0"/>
              </a:rPr>
              <a:t/>
            </a:r>
            <a:br>
              <a:rPr lang="en-US" altLang="ru-RU" sz="1300" b="1" dirty="0" smtClean="0">
                <a:solidFill>
                  <a:srgbClr val="C00000"/>
                </a:solidFill>
                <a:cs typeface="Tahoma" pitchFamily="34" charset="0"/>
              </a:rPr>
            </a:br>
            <a:r>
              <a:rPr lang="ru-RU" altLang="ru-RU" sz="1300" b="1" dirty="0" smtClean="0">
                <a:solidFill>
                  <a:srgbClr val="C00000"/>
                </a:solidFill>
                <a:cs typeface="Tahoma" pitchFamily="34" charset="0"/>
              </a:rPr>
              <a:t>№ 55 </a:t>
            </a:r>
            <a:r>
              <a:rPr lang="ru-RU" altLang="ru-RU" sz="1300" i="1" dirty="0" smtClean="0">
                <a:solidFill>
                  <a:srgbClr val="C00000"/>
                </a:solidFill>
                <a:cs typeface="Tahoma" pitchFamily="34" charset="0"/>
              </a:rPr>
              <a:t>(п.161 Указаний</a:t>
            </a:r>
            <a:r>
              <a:rPr lang="en-US" altLang="ru-RU" sz="1300" i="1" dirty="0" smtClean="0">
                <a:solidFill>
                  <a:srgbClr val="C00000"/>
                </a:solidFill>
                <a:cs typeface="Tahoma" pitchFamily="34" charset="0"/>
              </a:rPr>
              <a:t> </a:t>
            </a:r>
            <a:r>
              <a:rPr lang="ru-RU" altLang="ru-RU" sz="1300" i="1" dirty="0" smtClean="0">
                <a:solidFill>
                  <a:srgbClr val="C00000"/>
                </a:solidFill>
                <a:cs typeface="Tahoma" pitchFamily="34" charset="0"/>
              </a:rPr>
              <a:t>в редакции постановления </a:t>
            </a:r>
            <a:r>
              <a:rPr lang="ru-RU" altLang="ru-RU" sz="1300" i="1" dirty="0" err="1" smtClean="0">
                <a:solidFill>
                  <a:srgbClr val="C00000"/>
                </a:solidFill>
                <a:cs typeface="Tahoma" pitchFamily="34" charset="0"/>
              </a:rPr>
              <a:t>Белстата</a:t>
            </a:r>
            <a:r>
              <a:rPr lang="ru-RU" altLang="ru-RU" sz="1300" i="1" dirty="0" smtClean="0">
                <a:solidFill>
                  <a:srgbClr val="C00000"/>
                </a:solidFill>
                <a:cs typeface="Tahoma" pitchFamily="34" charset="0"/>
              </a:rPr>
              <a:t> от 04.11.2022 № 118</a:t>
            </a:r>
            <a:r>
              <a:rPr lang="ru-RU" altLang="ru-RU" sz="1300" i="1" dirty="0" smtClean="0">
                <a:solidFill>
                  <a:srgbClr val="C00000"/>
                </a:solidFill>
                <a:cs typeface="Tahoma" pitchFamily="34" charset="0"/>
              </a:rPr>
              <a:t>).</a:t>
            </a:r>
            <a:endParaRPr lang="ru-RU" altLang="ru-RU" sz="1300" i="1" dirty="0" smtClean="0">
              <a:solidFill>
                <a:srgbClr val="C00000"/>
              </a:solidFill>
              <a:cs typeface="Tahoma" pitchFamily="34" charset="0"/>
            </a:endParaRPr>
          </a:p>
          <a:p>
            <a:pPr marL="109537" indent="0" algn="just">
              <a:lnSpc>
                <a:spcPct val="80000"/>
              </a:lnSpc>
              <a:spcBef>
                <a:spcPts val="600"/>
              </a:spcBef>
              <a:buClr>
                <a:srgbClr val="C00000"/>
              </a:buClr>
              <a:buSzPct val="80000"/>
              <a:buNone/>
              <a:defRPr/>
            </a:pPr>
            <a:r>
              <a:rPr lang="ru-RU" altLang="ru-RU" sz="1300" dirty="0" smtClean="0">
                <a:cs typeface="Tahoma" pitchFamily="34" charset="0"/>
              </a:rPr>
              <a:t>Р</a:t>
            </a:r>
            <a:r>
              <a:rPr lang="ru-RU" altLang="ru-RU" sz="1300" dirty="0" smtClean="0">
                <a:cs typeface="Tahoma" pitchFamily="34" charset="0"/>
              </a:rPr>
              <a:t>аздел </a:t>
            </a:r>
            <a:r>
              <a:rPr lang="ru-RU" altLang="ru-RU" sz="1300" b="1" dirty="0" smtClean="0">
                <a:solidFill>
                  <a:srgbClr val="C00000"/>
                </a:solidFill>
                <a:cs typeface="Tahoma" pitchFamily="34" charset="0"/>
              </a:rPr>
              <a:t>не заполняет</a:t>
            </a:r>
            <a:r>
              <a:rPr lang="ru-RU" altLang="ru-RU" sz="1300" b="1" dirty="0" smtClean="0">
                <a:solidFill>
                  <a:srgbClr val="CC6600"/>
                </a:solidFill>
                <a:cs typeface="Tahoma" pitchFamily="34" charset="0"/>
              </a:rPr>
              <a:t> </a:t>
            </a:r>
            <a:r>
              <a:rPr lang="ru-RU" altLang="ru-RU" sz="1300" dirty="0" smtClean="0">
                <a:cs typeface="Tahoma" pitchFamily="34" charset="0"/>
              </a:rPr>
              <a:t>организация,</a:t>
            </a:r>
            <a:r>
              <a:rPr lang="ru-RU" altLang="ru-RU" sz="1300" b="1" dirty="0" smtClean="0">
                <a:solidFill>
                  <a:srgbClr val="CC6600"/>
                </a:solidFill>
                <a:cs typeface="Tahoma" pitchFamily="34" charset="0"/>
              </a:rPr>
              <a:t> </a:t>
            </a:r>
            <a:r>
              <a:rPr lang="ru-RU" altLang="ru-RU" sz="1300" dirty="0" smtClean="0">
                <a:solidFill>
                  <a:srgbClr val="000000"/>
                </a:solidFill>
                <a:cs typeface="Tahoma" pitchFamily="34" charset="0"/>
              </a:rPr>
              <a:t>соответствующая одному из следующих критериев:</a:t>
            </a:r>
            <a:endParaRPr lang="ru-RU" altLang="ru-RU" sz="1300" dirty="0" smtClean="0">
              <a:cs typeface="Tahoma" pitchFamily="34" charset="0"/>
            </a:endParaRPr>
          </a:p>
          <a:p>
            <a:pPr algn="just">
              <a:lnSpc>
                <a:spcPts val="1700"/>
              </a:lnSpc>
              <a:spcBef>
                <a:spcPts val="600"/>
              </a:spcBef>
              <a:buClr>
                <a:srgbClr val="C00000"/>
              </a:buClr>
              <a:buSzTx/>
              <a:buFont typeface="Wingdings" panose="05000000000000000000" pitchFamily="2" charset="2"/>
              <a:buChar char="Ø"/>
              <a:defRPr/>
            </a:pPr>
            <a:r>
              <a:rPr lang="ru-RU" altLang="ru-RU" sz="1300" dirty="0" smtClean="0">
                <a:solidFill>
                  <a:srgbClr val="000000"/>
                </a:solidFill>
                <a:cs typeface="Tahoma" pitchFamily="34" charset="0"/>
              </a:rPr>
              <a:t>осуществлявшая в отчетном 2022 году </a:t>
            </a:r>
            <a:r>
              <a:rPr lang="ru-RU" altLang="ru-RU" sz="1300" b="1" dirty="0" smtClean="0">
                <a:solidFill>
                  <a:srgbClr val="000000"/>
                </a:solidFill>
                <a:cs typeface="Tahoma" pitchFamily="34" charset="0"/>
              </a:rPr>
              <a:t>инвестиционную деятельность </a:t>
            </a:r>
            <a:r>
              <a:rPr lang="ru-RU" altLang="ru-RU" sz="1300" dirty="0" smtClean="0">
                <a:solidFill>
                  <a:srgbClr val="000000"/>
                </a:solidFill>
                <a:cs typeface="Tahoma" pitchFamily="34" charset="0"/>
              </a:rPr>
              <a:t>по вложению</a:t>
            </a:r>
            <a:r>
              <a:rPr lang="en-US" altLang="ru-RU" sz="1300" dirty="0" smtClean="0">
                <a:solidFill>
                  <a:srgbClr val="000000"/>
                </a:solidFill>
                <a:cs typeface="Tahoma" pitchFamily="34" charset="0"/>
              </a:rPr>
              <a:t> </a:t>
            </a:r>
            <a:r>
              <a:rPr lang="ru-RU" altLang="ru-RU" sz="1300" dirty="0" smtClean="0">
                <a:solidFill>
                  <a:srgbClr val="000000"/>
                </a:solidFill>
                <a:cs typeface="Tahoma" pitchFamily="34" charset="0"/>
              </a:rPr>
              <a:t>инвестиций в основной капитал на строительство жилых домов и общежитий</a:t>
            </a:r>
            <a:r>
              <a:rPr lang="en-US" altLang="ru-RU" sz="1300" dirty="0" smtClean="0">
                <a:solidFill>
                  <a:srgbClr val="000000"/>
                </a:solidFill>
                <a:cs typeface="Tahoma" pitchFamily="34" charset="0"/>
              </a:rPr>
              <a:t>;</a:t>
            </a:r>
            <a:endParaRPr lang="ru-RU" altLang="ru-RU" sz="1300" dirty="0" smtClean="0">
              <a:cs typeface="Tahoma" pitchFamily="34" charset="0"/>
            </a:endParaRPr>
          </a:p>
          <a:p>
            <a:pPr algn="just">
              <a:lnSpc>
                <a:spcPts val="1700"/>
              </a:lnSpc>
              <a:spcBef>
                <a:spcPts val="600"/>
              </a:spcBef>
              <a:buClr>
                <a:srgbClr val="C00000"/>
              </a:buClr>
              <a:buFont typeface="Wingdings" panose="05000000000000000000" pitchFamily="2" charset="2"/>
              <a:buChar char="Ø"/>
              <a:defRPr/>
            </a:pPr>
            <a:r>
              <a:rPr lang="ru-RU" altLang="ru-RU" sz="1300" dirty="0" smtClean="0">
                <a:solidFill>
                  <a:srgbClr val="000000"/>
                </a:solidFill>
                <a:cs typeface="Tahoma" pitchFamily="34" charset="0"/>
              </a:rPr>
              <a:t>освоившая </a:t>
            </a:r>
            <a:r>
              <a:rPr lang="ru-RU" altLang="ru-RU" sz="1300" dirty="0" smtClean="0">
                <a:solidFill>
                  <a:srgbClr val="000000"/>
                </a:solidFill>
                <a:cs typeface="Tahoma" pitchFamily="34" charset="0"/>
              </a:rPr>
              <a:t>за отчетный </a:t>
            </a:r>
            <a:r>
              <a:rPr lang="ru-RU" altLang="ru-RU" sz="1300" b="1" dirty="0" smtClean="0">
                <a:solidFill>
                  <a:srgbClr val="000000"/>
                </a:solidFill>
                <a:cs typeface="Tahoma" pitchFamily="34" charset="0"/>
              </a:rPr>
              <a:t>2022 </a:t>
            </a:r>
            <a:r>
              <a:rPr lang="ru-RU" altLang="ru-RU" sz="1300" dirty="0" smtClean="0">
                <a:solidFill>
                  <a:srgbClr val="000000"/>
                </a:solidFill>
                <a:cs typeface="Tahoma" pitchFamily="34" charset="0"/>
              </a:rPr>
              <a:t>год</a:t>
            </a:r>
            <a:r>
              <a:rPr lang="ru-RU" altLang="ru-RU" sz="1300" b="1" dirty="0" smtClean="0">
                <a:solidFill>
                  <a:srgbClr val="000000"/>
                </a:solidFill>
                <a:cs typeface="Tahoma" pitchFamily="34" charset="0"/>
              </a:rPr>
              <a:t> </a:t>
            </a:r>
            <a:r>
              <a:rPr lang="ru-RU" altLang="ru-RU" sz="1300" dirty="0" smtClean="0">
                <a:solidFill>
                  <a:srgbClr val="000000"/>
                </a:solidFill>
                <a:cs typeface="Tahoma" pitchFamily="34" charset="0"/>
              </a:rPr>
              <a:t>объем инвестиций в основной капитал </a:t>
            </a:r>
            <a:br>
              <a:rPr lang="ru-RU" altLang="ru-RU" sz="1300" dirty="0" smtClean="0">
                <a:solidFill>
                  <a:srgbClr val="000000"/>
                </a:solidFill>
                <a:cs typeface="Tahoma" pitchFamily="34" charset="0"/>
              </a:rPr>
            </a:br>
            <a:r>
              <a:rPr lang="ru-RU" altLang="ru-RU" sz="1300" dirty="0" smtClean="0">
                <a:solidFill>
                  <a:srgbClr val="C00000"/>
                </a:solidFill>
                <a:cs typeface="Tahoma" pitchFamily="34" charset="0"/>
              </a:rPr>
              <a:t>500 тысяч рублей и более в целом по юридическому лицу (включая структурные подразделения)</a:t>
            </a:r>
            <a:r>
              <a:rPr lang="en-US" altLang="ru-RU" sz="1300" dirty="0" smtClean="0">
                <a:solidFill>
                  <a:srgbClr val="C00000"/>
                </a:solidFill>
                <a:cs typeface="Tahoma" pitchFamily="34" charset="0"/>
              </a:rPr>
              <a:t>;</a:t>
            </a:r>
            <a:endParaRPr lang="ru-RU" altLang="ru-RU" sz="1300" dirty="0" smtClean="0">
              <a:solidFill>
                <a:srgbClr val="C00000"/>
              </a:solidFill>
              <a:cs typeface="Tahoma" pitchFamily="34" charset="0"/>
            </a:endParaRPr>
          </a:p>
          <a:p>
            <a:pPr algn="just">
              <a:lnSpc>
                <a:spcPts val="1700"/>
              </a:lnSpc>
              <a:spcBef>
                <a:spcPts val="600"/>
              </a:spcBef>
              <a:buClr>
                <a:srgbClr val="C00000"/>
              </a:buClr>
              <a:buFont typeface="Wingdings" panose="05000000000000000000" pitchFamily="2" charset="2"/>
              <a:buChar char="Ø"/>
              <a:defRPr/>
            </a:pPr>
            <a:r>
              <a:rPr lang="ru-RU" altLang="ru-RU" sz="1300" dirty="0" smtClean="0">
                <a:solidFill>
                  <a:srgbClr val="000000"/>
                </a:solidFill>
                <a:cs typeface="Tahoma" pitchFamily="34" charset="0"/>
              </a:rPr>
              <a:t>являвшаяся в отчетном 2022 году </a:t>
            </a:r>
            <a:r>
              <a:rPr lang="ru-RU" altLang="ru-RU" sz="1300" b="1" dirty="0" smtClean="0">
                <a:solidFill>
                  <a:srgbClr val="000000"/>
                </a:solidFill>
                <a:cs typeface="Tahoma" pitchFamily="34" charset="0"/>
              </a:rPr>
              <a:t>коммунальным унитарным предприятием </a:t>
            </a:r>
            <a:r>
              <a:rPr lang="en-US" altLang="ru-RU" sz="1300" b="1" dirty="0" smtClean="0">
                <a:solidFill>
                  <a:srgbClr val="000000"/>
                </a:solidFill>
                <a:cs typeface="Tahoma" pitchFamily="34" charset="0"/>
              </a:rPr>
              <a:t/>
            </a:r>
            <a:br>
              <a:rPr lang="en-US" altLang="ru-RU" sz="1300" b="1" dirty="0" smtClean="0">
                <a:solidFill>
                  <a:srgbClr val="000000"/>
                </a:solidFill>
                <a:cs typeface="Tahoma" pitchFamily="34" charset="0"/>
              </a:rPr>
            </a:br>
            <a:r>
              <a:rPr lang="ru-RU" altLang="ru-RU" sz="1300" b="1" dirty="0" smtClean="0">
                <a:solidFill>
                  <a:srgbClr val="000000"/>
                </a:solidFill>
                <a:cs typeface="Tahoma" pitchFamily="34" charset="0"/>
              </a:rPr>
              <a:t>по капитальному строительству</a:t>
            </a:r>
            <a:r>
              <a:rPr lang="en-US" altLang="ru-RU" sz="1300" b="1" dirty="0" smtClean="0">
                <a:solidFill>
                  <a:srgbClr val="000000"/>
                </a:solidFill>
                <a:cs typeface="Tahoma" pitchFamily="34" charset="0"/>
              </a:rPr>
              <a:t>;</a:t>
            </a:r>
            <a:endParaRPr lang="ru-RU" altLang="ru-RU" sz="1300" dirty="0" smtClean="0">
              <a:solidFill>
                <a:srgbClr val="000000"/>
              </a:solidFill>
              <a:cs typeface="Tahoma" pitchFamily="34" charset="0"/>
            </a:endParaRPr>
          </a:p>
          <a:p>
            <a:pPr algn="just">
              <a:lnSpc>
                <a:spcPts val="1700"/>
              </a:lnSpc>
              <a:spcBef>
                <a:spcPts val="600"/>
              </a:spcBef>
              <a:buClr>
                <a:srgbClr val="C00000"/>
              </a:buClr>
              <a:buSzTx/>
              <a:buFont typeface="Wingdings" panose="05000000000000000000" pitchFamily="2" charset="2"/>
              <a:buChar char="Ø"/>
              <a:defRPr/>
            </a:pPr>
            <a:r>
              <a:rPr lang="ru-RU" altLang="ru-RU" sz="1300" dirty="0" smtClean="0">
                <a:solidFill>
                  <a:srgbClr val="000000"/>
                </a:solidFill>
                <a:cs typeface="Tahoma" pitchFamily="34" charset="0"/>
              </a:rPr>
              <a:t>являвшаяся в отчетном 2022 году </a:t>
            </a:r>
            <a:r>
              <a:rPr lang="ru-RU" altLang="ru-RU" sz="1300" b="1" dirty="0" smtClean="0">
                <a:solidFill>
                  <a:srgbClr val="000000"/>
                </a:solidFill>
                <a:cs typeface="Tahoma" pitchFamily="34" charset="0"/>
              </a:rPr>
              <a:t>дирекцией строящейся организации</a:t>
            </a:r>
            <a:r>
              <a:rPr lang="en-US" altLang="ru-RU" sz="1300" b="1" dirty="0" smtClean="0">
                <a:solidFill>
                  <a:srgbClr val="000000"/>
                </a:solidFill>
                <a:cs typeface="Tahoma" pitchFamily="34" charset="0"/>
              </a:rPr>
              <a:t>.</a:t>
            </a:r>
            <a:endParaRPr lang="ru-RU" altLang="ru-RU" sz="1300" b="1" dirty="0" smtClean="0">
              <a:solidFill>
                <a:srgbClr val="000000"/>
              </a:solidFill>
              <a:cs typeface="Tahoma" pitchFamily="34" charset="0"/>
            </a:endParaRPr>
          </a:p>
          <a:p>
            <a:pPr marL="109537" indent="0" algn="ctr">
              <a:lnSpc>
                <a:spcPct val="80000"/>
              </a:lnSpc>
              <a:spcBef>
                <a:spcPts val="1200"/>
              </a:spcBef>
              <a:buClr>
                <a:srgbClr val="C00000"/>
              </a:buClr>
              <a:buSzPct val="80000"/>
              <a:buFont typeface="Wingdings 3" pitchFamily="18" charset="2"/>
              <a:buNone/>
              <a:defRPr/>
            </a:pPr>
            <a:r>
              <a:rPr lang="ru-RU" altLang="ru-RU" sz="1600" i="1" dirty="0" smtClean="0">
                <a:solidFill>
                  <a:srgbClr val="0070C0"/>
                </a:solidFill>
                <a:cs typeface="Tahoma" pitchFamily="34" charset="0"/>
              </a:rPr>
              <a:t>Эти организации должны представить за 2022 год форму 1-ис (инвестиции)</a:t>
            </a:r>
          </a:p>
          <a:p>
            <a:pPr marL="109537" indent="0" algn="just">
              <a:lnSpc>
                <a:spcPct val="80000"/>
              </a:lnSpc>
              <a:spcBef>
                <a:spcPts val="1200"/>
              </a:spcBef>
              <a:buClr>
                <a:srgbClr val="C00000"/>
              </a:buClr>
              <a:buSzPct val="80000"/>
              <a:buNone/>
              <a:defRPr/>
            </a:pPr>
            <a:r>
              <a:rPr lang="ru-RU" altLang="ru-RU" sz="1300" dirty="0">
                <a:cs typeface="Tahoma" pitchFamily="34" charset="0"/>
              </a:rPr>
              <a:t>У</a:t>
            </a:r>
            <a:r>
              <a:rPr lang="ru-RU" altLang="ru-RU" sz="1300" dirty="0" smtClean="0">
                <a:cs typeface="Tahoma" pitchFamily="34" charset="0"/>
              </a:rPr>
              <a:t>казания </a:t>
            </a:r>
            <a:r>
              <a:rPr lang="ru-RU" altLang="ru-RU" sz="1300" dirty="0" smtClean="0">
                <a:cs typeface="Tahoma" pitchFamily="34" charset="0"/>
              </a:rPr>
              <a:t>по заполнению раздела приведены в соответствие с  нормативными правовыми актами в области инвестиционной деятельности </a:t>
            </a:r>
            <a:r>
              <a:rPr lang="ru-RU" altLang="ru-RU" sz="1300" i="1" dirty="0" smtClean="0">
                <a:solidFill>
                  <a:srgbClr val="C00000"/>
                </a:solidFill>
                <a:cs typeface="Tahoma" pitchFamily="34" charset="0"/>
              </a:rPr>
              <a:t>(ч.2 п.164, ч.1 п.165, ч.3 и ч.4 п.166 Указаний в редакции постановления </a:t>
            </a:r>
            <a:r>
              <a:rPr lang="ru-RU" altLang="ru-RU" sz="1300" i="1" dirty="0" err="1" smtClean="0">
                <a:solidFill>
                  <a:srgbClr val="C00000"/>
                </a:solidFill>
                <a:cs typeface="Tahoma" pitchFamily="34" charset="0"/>
              </a:rPr>
              <a:t>Белстата</a:t>
            </a:r>
            <a:r>
              <a:rPr lang="ru-RU" altLang="ru-RU" sz="1300" i="1" dirty="0" smtClean="0">
                <a:solidFill>
                  <a:srgbClr val="C00000"/>
                </a:solidFill>
                <a:cs typeface="Tahoma" pitchFamily="34" charset="0"/>
              </a:rPr>
              <a:t> от 04.11.2022 № 118</a:t>
            </a:r>
            <a:r>
              <a:rPr lang="ru-RU" altLang="ru-RU" sz="1300" i="1" dirty="0" smtClean="0">
                <a:solidFill>
                  <a:srgbClr val="C00000"/>
                </a:solidFill>
                <a:cs typeface="Tahoma" pitchFamily="34" charset="0"/>
              </a:rPr>
              <a:t>).</a:t>
            </a:r>
            <a:r>
              <a:rPr lang="ru-RU" altLang="ru-RU" sz="1300" dirty="0" smtClean="0">
                <a:cs typeface="Tahoma" pitchFamily="34" charset="0"/>
              </a:rPr>
              <a:t> </a:t>
            </a:r>
            <a:r>
              <a:rPr lang="ru-RU" altLang="ru-RU" sz="1300" dirty="0" smtClean="0">
                <a:cs typeface="Tahoma" pitchFamily="34" charset="0"/>
              </a:rPr>
              <a:t/>
            </a:r>
            <a:br>
              <a:rPr lang="ru-RU" altLang="ru-RU" sz="1300" dirty="0" smtClean="0">
                <a:cs typeface="Tahoma" pitchFamily="34" charset="0"/>
              </a:rPr>
            </a:br>
            <a:endParaRPr lang="ru-RU" altLang="ru-RU" sz="1300" i="1" dirty="0" smtClean="0">
              <a:solidFill>
                <a:srgbClr val="0070C0"/>
              </a:solidFill>
              <a:cs typeface="Tahoma" pitchFamily="34" charset="0"/>
            </a:endParaRPr>
          </a:p>
          <a:p>
            <a:pPr marL="109537" indent="0" eaLnBrk="1" hangingPunct="1">
              <a:lnSpc>
                <a:spcPct val="80000"/>
              </a:lnSpc>
              <a:spcBef>
                <a:spcPct val="0"/>
              </a:spcBef>
              <a:spcAft>
                <a:spcPts val="600"/>
              </a:spcAft>
              <a:buClr>
                <a:srgbClr val="C00000"/>
              </a:buClr>
              <a:buSzPct val="80000"/>
              <a:buNone/>
              <a:defRPr/>
            </a:pPr>
            <a:r>
              <a:rPr lang="ru-RU" altLang="ru-RU" sz="1300" dirty="0" smtClean="0">
                <a:cs typeface="Tahoma" pitchFamily="34" charset="0"/>
              </a:rPr>
              <a:t>                              Д</a:t>
            </a:r>
            <a:r>
              <a:rPr lang="ru-RU" altLang="ru-RU" sz="1300" dirty="0" smtClean="0">
                <a:cs typeface="Tahoma" pitchFamily="34" charset="0"/>
              </a:rPr>
              <a:t>анные</a:t>
            </a:r>
            <a:r>
              <a:rPr lang="ru-RU" altLang="ru-RU" sz="1300" b="1" dirty="0" smtClean="0">
                <a:solidFill>
                  <a:srgbClr val="CC6600"/>
                </a:solidFill>
                <a:cs typeface="Tahoma" pitchFamily="34" charset="0"/>
              </a:rPr>
              <a:t> </a:t>
            </a:r>
            <a:r>
              <a:rPr lang="ru-RU" altLang="ru-RU" sz="1300" dirty="0" smtClean="0">
                <a:cs typeface="Tahoma" pitchFamily="34" charset="0"/>
              </a:rPr>
              <a:t>заполняются </a:t>
            </a:r>
            <a:r>
              <a:rPr lang="ru-RU" altLang="ru-RU" sz="1300" b="1" dirty="0" smtClean="0">
                <a:cs typeface="Tahoma" pitchFamily="34" charset="0"/>
              </a:rPr>
              <a:t>в тысячах рублей в целых числах</a:t>
            </a:r>
            <a:r>
              <a:rPr lang="en-US" altLang="ru-RU" sz="1300" b="1" dirty="0">
                <a:cs typeface="Tahoma" pitchFamily="34" charset="0"/>
              </a:rPr>
              <a:t>.</a:t>
            </a:r>
            <a:endParaRPr lang="ru-RU" altLang="ru-RU" sz="1300" i="1" dirty="0" smtClean="0">
              <a:solidFill>
                <a:srgbClr val="0D0D0D"/>
              </a:solidFill>
              <a:cs typeface="Tahoma" pitchFamily="34" charset="0"/>
            </a:endParaRPr>
          </a:p>
          <a:p>
            <a:pPr eaLnBrk="1" hangingPunct="1">
              <a:lnSpc>
                <a:spcPct val="80000"/>
              </a:lnSpc>
              <a:defRPr/>
            </a:pPr>
            <a:endParaRPr lang="ru-RU" altLang="ru-RU" sz="1100" dirty="0" smtClean="0"/>
          </a:p>
        </p:txBody>
      </p:sp>
      <p:sp>
        <p:nvSpPr>
          <p:cNvPr id="62466" name="Заголовок 1"/>
          <p:cNvSpPr>
            <a:spLocks noGrp="1"/>
          </p:cNvSpPr>
          <p:nvPr>
            <p:ph type="title"/>
          </p:nvPr>
        </p:nvSpPr>
        <p:spPr>
          <a:xfrm>
            <a:off x="467544" y="116632"/>
            <a:ext cx="8229600" cy="1152128"/>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 «ИНВЕСТИЦИИ В ОСНОВНОЙ КАПИТАЛ»</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(изменения, нюансы)</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ъект 2"/>
          <p:cNvSpPr>
            <a:spLocks noGrp="1"/>
          </p:cNvSpPr>
          <p:nvPr>
            <p:ph idx="1"/>
          </p:nvPr>
        </p:nvSpPr>
        <p:spPr>
          <a:xfrm>
            <a:off x="250825" y="1196975"/>
            <a:ext cx="8785225" cy="5661025"/>
          </a:xfrm>
        </p:spPr>
        <p:txBody>
          <a:bodyPr>
            <a:normAutofit lnSpcReduction="10000"/>
          </a:bodyPr>
          <a:lstStyle/>
          <a:p>
            <a:pPr marL="85725" indent="180975" algn="just" eaLnBrk="1" fontAlgn="auto" hangingPunct="1">
              <a:spcAft>
                <a:spcPts val="0"/>
              </a:spcAft>
              <a:buFont typeface="Wingdings" pitchFamily="2" charset="2"/>
              <a:buNone/>
              <a:defRPr/>
            </a:pPr>
            <a:r>
              <a:rPr lang="ru-RU" altLang="ru-RU" sz="1300" dirty="0" smtClean="0"/>
              <a:t>По стр. 160,161 графы 2 отражаются все затраты на создание </a:t>
            </a:r>
            <a:r>
              <a:rPr lang="ru-RU" altLang="ru-RU" sz="1300" b="1" dirty="0" smtClean="0">
                <a:solidFill>
                  <a:srgbClr val="C00000"/>
                </a:solidFill>
              </a:rPr>
              <a:t>новых</a:t>
            </a:r>
            <a:r>
              <a:rPr lang="ru-RU" altLang="ru-RU" sz="1300" b="1" dirty="0" smtClean="0"/>
              <a:t> </a:t>
            </a:r>
            <a:r>
              <a:rPr lang="ru-RU" altLang="ru-RU" sz="1300" dirty="0" smtClean="0"/>
              <a:t>основных средств, в </a:t>
            </a:r>
            <a:r>
              <a:rPr lang="ru-RU" altLang="ru-RU" sz="1300" dirty="0" err="1" smtClean="0"/>
              <a:t>т.ч</a:t>
            </a:r>
            <a:r>
              <a:rPr lang="ru-RU" altLang="ru-RU" sz="1300" dirty="0" smtClean="0"/>
              <a:t>. стоимость всех приобретенных и учитываемых в составе ОС машин, оборудования, транспортных средств, мебели, бытовой, вычислительной и организационной техники, кроме числившихся ранее на балансе других организаций на территории РБ. Счета бух. учета 07; 08 (за исключением Б/У и </a:t>
            </a:r>
            <a:r>
              <a:rPr lang="ru-RU" sz="1300" dirty="0"/>
              <a:t>бывших в употреблении у физических лиц (кроме поступивших по импорту основных </a:t>
            </a:r>
            <a:r>
              <a:rPr lang="ru-RU" sz="1300" dirty="0" smtClean="0"/>
              <a:t>средств)), </a:t>
            </a:r>
            <a:r>
              <a:rPr lang="ru-RU" altLang="ru-RU" sz="1300" dirty="0"/>
              <a:t>нематериальных активов и стройматериалов</a:t>
            </a:r>
            <a:r>
              <a:rPr lang="ru-RU" altLang="ru-RU" sz="1300" dirty="0" smtClean="0"/>
              <a:t>, которые еще не </a:t>
            </a:r>
            <a:r>
              <a:rPr lang="ru-RU" altLang="ru-RU" sz="1300" dirty="0" err="1" smtClean="0"/>
              <a:t>запроцентованы</a:t>
            </a:r>
            <a:r>
              <a:rPr lang="ru-RU" altLang="ru-RU" sz="1300" dirty="0" smtClean="0"/>
              <a:t> </a:t>
            </a:r>
            <a:r>
              <a:rPr lang="ru-RU" altLang="ru-RU" sz="1300" dirty="0"/>
              <a:t>– </a:t>
            </a:r>
            <a:r>
              <a:rPr lang="ru-RU" altLang="ru-RU" sz="1300" dirty="0" smtClean="0"/>
              <a:t>счет 10 </a:t>
            </a:r>
            <a:r>
              <a:rPr lang="ru-RU" altLang="ru-RU" sz="1300" dirty="0" err="1" smtClean="0"/>
              <a:t>бух.учета</a:t>
            </a:r>
            <a:r>
              <a:rPr lang="ru-RU" altLang="ru-RU" sz="1300" dirty="0" smtClean="0"/>
              <a:t>), </a:t>
            </a:r>
            <a:r>
              <a:rPr lang="en-US" altLang="ru-RU" sz="1300" dirty="0" smtClean="0"/>
              <a:t/>
            </a:r>
            <a:br>
              <a:rPr lang="en-US" altLang="ru-RU" sz="1300" dirty="0" smtClean="0"/>
            </a:br>
            <a:r>
              <a:rPr lang="ru-RU" altLang="ru-RU" sz="1300" dirty="0" smtClean="0"/>
              <a:t>а так же счет 97 в части </a:t>
            </a:r>
            <a:r>
              <a:rPr lang="ru-RU" altLang="ru-RU" sz="1300" dirty="0" err="1" smtClean="0"/>
              <a:t>предпроектных</a:t>
            </a:r>
            <a:r>
              <a:rPr lang="ru-RU" altLang="ru-RU" sz="1300" dirty="0" smtClean="0"/>
              <a:t> и проектных работ. </a:t>
            </a:r>
          </a:p>
          <a:p>
            <a:pPr marL="85725" indent="180975" algn="just" eaLnBrk="1" fontAlgn="auto" hangingPunct="1">
              <a:spcAft>
                <a:spcPts val="0"/>
              </a:spcAft>
              <a:buFont typeface="Wingdings" pitchFamily="2" charset="2"/>
              <a:buNone/>
              <a:defRPr/>
            </a:pPr>
            <a:r>
              <a:rPr lang="ru-RU" altLang="ru-RU" sz="1300" b="1" dirty="0" smtClean="0">
                <a:solidFill>
                  <a:srgbClr val="C00000"/>
                </a:solidFill>
              </a:rPr>
              <a:t>Не являются инвестициями в основной капитал и не отражаются в таблице 10 затраты организации по долевому строительству, т.е. строительство офиса, производственного помещения, квартир(ы) по договору долевого строительства с заказчиком(застройщиком). Приобретение уже построенного кем-то объекта недвижимости (помещения, офиса, квартиры, парковочного места, гаража и др.) так же не является для организации инвестициями в основной капитал.</a:t>
            </a:r>
          </a:p>
          <a:p>
            <a:pPr marL="85725" indent="180975" algn="just" eaLnBrk="1" fontAlgn="auto" hangingPunct="1">
              <a:spcAft>
                <a:spcPts val="0"/>
              </a:spcAft>
              <a:buFont typeface="Wingdings" pitchFamily="2" charset="2"/>
              <a:buNone/>
              <a:defRPr/>
            </a:pPr>
            <a:r>
              <a:rPr lang="ru-RU" altLang="ru-RU" sz="1300" dirty="0" smtClean="0"/>
              <a:t>Оборудование, приобретенное по договорам финансового лизинга отражается после поступления к получателю и оприходования в бухгалтерском учете по контрактной стоимости, независимо </a:t>
            </a:r>
            <a:r>
              <a:rPr lang="en-US" altLang="ru-RU" sz="1300" dirty="0" smtClean="0"/>
              <a:t/>
            </a:r>
            <a:br>
              <a:rPr lang="en-US" altLang="ru-RU" sz="1300" dirty="0" smtClean="0"/>
            </a:br>
            <a:r>
              <a:rPr lang="ru-RU" altLang="ru-RU" sz="1300" dirty="0" smtClean="0"/>
              <a:t>от момента выплаты по лизингу.</a:t>
            </a:r>
          </a:p>
          <a:p>
            <a:pPr marL="85725" indent="180975" algn="just" eaLnBrk="1" fontAlgn="auto" hangingPunct="1">
              <a:spcAft>
                <a:spcPts val="0"/>
              </a:spcAft>
              <a:buFont typeface="Wingdings" pitchFamily="2" charset="2"/>
              <a:buNone/>
              <a:defRPr/>
            </a:pPr>
            <a:r>
              <a:rPr lang="ru-RU" altLang="ru-RU" sz="1300" dirty="0" smtClean="0"/>
              <a:t>Проценты по кредитам отражаются только до момента ввода объекта основных средств в эксплуатацию и </a:t>
            </a:r>
            <a:r>
              <a:rPr lang="ru-RU" altLang="ru-RU" sz="1300" b="1" dirty="0" smtClean="0">
                <a:solidFill>
                  <a:srgbClr val="C00000"/>
                </a:solidFill>
              </a:rPr>
              <a:t>только на освоенный в текущем году объем инвестиций, а не на все обязательства. </a:t>
            </a:r>
            <a:r>
              <a:rPr lang="ru-RU" altLang="ru-RU" sz="1300" dirty="0" smtClean="0"/>
              <a:t>Проценты по кредитам следует отражать по технологической структуре инвестиций </a:t>
            </a:r>
            <a:r>
              <a:rPr lang="en-US" altLang="ru-RU" sz="1300" dirty="0" smtClean="0"/>
              <a:t/>
            </a:r>
            <a:br>
              <a:rPr lang="en-US" altLang="ru-RU" sz="1300" dirty="0" smtClean="0"/>
            </a:br>
            <a:r>
              <a:rPr lang="ru-RU" altLang="ru-RU" sz="1300" dirty="0" smtClean="0"/>
              <a:t>(на выполненные строительные работы – в стоимости СМР, по приобретенному оборудованию –</a:t>
            </a:r>
            <a:r>
              <a:rPr lang="en-US" altLang="ru-RU" sz="1300" dirty="0" smtClean="0"/>
              <a:t/>
            </a:r>
            <a:br>
              <a:rPr lang="en-US" altLang="ru-RU" sz="1300" dirty="0" smtClean="0"/>
            </a:br>
            <a:r>
              <a:rPr lang="ru-RU" altLang="ru-RU" sz="1300" dirty="0" smtClean="0"/>
              <a:t>в стоимости оборудования, по выполненным прочим работам – в стоимости прочих работ и затрат).</a:t>
            </a:r>
          </a:p>
          <a:p>
            <a:pPr marL="85725" indent="180975" algn="just" eaLnBrk="1" fontAlgn="auto" hangingPunct="1">
              <a:spcAft>
                <a:spcPts val="0"/>
              </a:spcAft>
              <a:buFont typeface="Wingdings" pitchFamily="2" charset="2"/>
              <a:buNone/>
              <a:defRPr/>
            </a:pPr>
            <a:r>
              <a:rPr lang="ru-RU" altLang="ru-RU" sz="1300" b="1" dirty="0" smtClean="0">
                <a:solidFill>
                  <a:srgbClr val="C00000"/>
                </a:solidFill>
              </a:rPr>
              <a:t>Курсовые разницы не учитываются в составе инвестиций в основной капитал. </a:t>
            </a:r>
            <a:r>
              <a:rPr lang="ru-RU" altLang="ru-RU" sz="1300" dirty="0" smtClean="0"/>
              <a:t>С 1 января 2018 г. </a:t>
            </a:r>
            <a:r>
              <a:rPr lang="ru-RU" altLang="ru-RU" sz="1300" dirty="0"/>
              <a:t>в</a:t>
            </a:r>
            <a:r>
              <a:rPr lang="ru-RU" altLang="ru-RU" sz="1300" dirty="0" smtClean="0"/>
              <a:t>се вновь образующиеся курсовые разницы учитываются по правилам, определенным Национальным стандартом № 69, т.е. с использованием счета 91 «Прочие доходы и расходы».</a:t>
            </a:r>
          </a:p>
          <a:p>
            <a:pPr marL="85725" indent="180975" algn="just" eaLnBrk="1" fontAlgn="auto" hangingPunct="1">
              <a:spcAft>
                <a:spcPts val="0"/>
              </a:spcAft>
              <a:buFont typeface="Wingdings" pitchFamily="2" charset="2"/>
              <a:buNone/>
              <a:defRPr/>
            </a:pPr>
            <a:r>
              <a:rPr lang="ru-RU" altLang="ru-RU" sz="1300" dirty="0" smtClean="0"/>
              <a:t> Из графы 2 таблицы 10 выделяются данные об использовании инвестиций в основной капитал за счет различных источников финансирования. Данные в графе 2 по всем строкам таблицы 10 должны быть равны сумме данных в графах с 3 по 10 и 14, а также сумме данных в графах 15, 16 и 19 </a:t>
            </a:r>
            <a:r>
              <a:rPr lang="en-US" altLang="ru-RU" sz="1300" dirty="0" smtClean="0"/>
              <a:t/>
            </a:r>
            <a:br>
              <a:rPr lang="en-US" altLang="ru-RU" sz="1300" dirty="0" smtClean="0"/>
            </a:br>
            <a:r>
              <a:rPr lang="ru-RU" altLang="ru-RU" sz="1300" dirty="0" smtClean="0"/>
              <a:t>по всем строкам. Данные таблицы 10 отражаются в тысячах рублей в целых числах.</a:t>
            </a:r>
          </a:p>
          <a:p>
            <a:pPr marL="85725" indent="180975" algn="just" eaLnBrk="1" fontAlgn="auto" hangingPunct="1">
              <a:spcAft>
                <a:spcPts val="0"/>
              </a:spcAft>
              <a:buFont typeface="Wingdings 3"/>
              <a:buChar char=""/>
              <a:defRPr/>
            </a:pPr>
            <a:endParaRPr lang="ru-RU" altLang="ru-RU" sz="1350" dirty="0" smtClean="0"/>
          </a:p>
        </p:txBody>
      </p:sp>
      <p:sp>
        <p:nvSpPr>
          <p:cNvPr id="4" name="Заголовок 1"/>
          <p:cNvSpPr>
            <a:spLocks noGrp="1"/>
          </p:cNvSpPr>
          <p:nvPr>
            <p:ph type="title"/>
          </p:nvPr>
        </p:nvSpPr>
        <p:spPr>
          <a:xfrm>
            <a:off x="467544" y="116632"/>
            <a:ext cx="8369300" cy="1151856"/>
          </a:xfrm>
        </p:spPr>
        <p:txBody>
          <a:bodyPr/>
          <a:lstStyle/>
          <a:p>
            <a:pPr algn="ctr" eaLnBrk="1" fontAlgn="auto" hangingPunct="1">
              <a:spcAft>
                <a:spcPts val="0"/>
              </a:spcAft>
              <a:defRPr/>
            </a:pP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Х «ИНВЕСТИЦИИ В ОСНОВНОЙ КАПИТАЛ» </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 (продолжение</a:t>
            </a:r>
            <a:r>
              <a:rPr lang="ru-RU" alt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Объект 2"/>
          <p:cNvSpPr>
            <a:spLocks noGrp="1"/>
          </p:cNvSpPr>
          <p:nvPr>
            <p:ph idx="1"/>
          </p:nvPr>
        </p:nvSpPr>
        <p:spPr>
          <a:xfrm>
            <a:off x="457200" y="1196975"/>
            <a:ext cx="8229600" cy="4810125"/>
          </a:xfrm>
        </p:spPr>
        <p:txBody>
          <a:bodyPr/>
          <a:lstStyle/>
          <a:p>
            <a:pPr marL="109537" indent="0" algn="just" eaLnBrk="1" hangingPunct="1">
              <a:spcBef>
                <a:spcPct val="0"/>
              </a:spcBef>
              <a:buFont typeface="Wingdings 3" pitchFamily="18" charset="2"/>
              <a:buNone/>
              <a:defRPr/>
            </a:pPr>
            <a:r>
              <a:rPr lang="ru-RU" altLang="ru-RU" sz="1500" dirty="0" smtClean="0"/>
              <a:t>          По стр. 160,161 графы 1 отражаются данные о вводе в эксплуатацию </a:t>
            </a:r>
            <a:r>
              <a:rPr lang="ru-RU" altLang="ru-RU" sz="1500" dirty="0" smtClean="0"/>
              <a:t>новых      </a:t>
            </a:r>
            <a:r>
              <a:rPr lang="ru-RU" altLang="ru-RU" sz="1500" dirty="0" smtClean="0"/>
              <a:t>основных средств за отчетный год по первоначальной стоимости (счет 01</a:t>
            </a:r>
            <a:r>
              <a:rPr lang="en-US" altLang="ru-RU" sz="1500" dirty="0" smtClean="0"/>
              <a:t> </a:t>
            </a:r>
            <a:r>
              <a:rPr lang="ru-RU" altLang="ru-RU" sz="1500" dirty="0" smtClean="0"/>
              <a:t>бухгалтерского учета).</a:t>
            </a:r>
          </a:p>
          <a:p>
            <a:pPr marL="109537" indent="0" algn="just" eaLnBrk="1" hangingPunct="1">
              <a:buFont typeface="Wingdings 3" pitchFamily="18" charset="2"/>
              <a:buNone/>
              <a:defRPr/>
            </a:pPr>
            <a:r>
              <a:rPr lang="ru-RU" altLang="ru-RU" sz="1500" dirty="0" smtClean="0"/>
              <a:t>          По графе 3 «собственных средств организации» следует отражать как средства       отчитывающейся организации, так и привлеченные средства других юридических      лиц (кроме иностранных инвесторов и заемных средств).</a:t>
            </a:r>
            <a:endParaRPr lang="en-US" altLang="ru-RU" sz="1500" dirty="0" smtClean="0"/>
          </a:p>
          <a:p>
            <a:pPr marL="109537" indent="0" algn="just" eaLnBrk="1" hangingPunct="1">
              <a:buFont typeface="Wingdings 3" pitchFamily="18" charset="2"/>
              <a:buNone/>
              <a:defRPr/>
            </a:pPr>
            <a:r>
              <a:rPr lang="ru-RU" altLang="ru-RU" sz="1500" dirty="0" smtClean="0"/>
              <a:t>          По графе 4</a:t>
            </a:r>
            <a:r>
              <a:rPr lang="ru-RU" altLang="ru-RU" sz="1500" b="1" dirty="0" smtClean="0"/>
              <a:t> </a:t>
            </a:r>
            <a:r>
              <a:rPr lang="ru-RU" altLang="ru-RU" sz="1500" dirty="0" smtClean="0"/>
              <a:t>«заемных средств других организаций» отражается </a:t>
            </a:r>
            <a:r>
              <a:rPr lang="ru-RU" altLang="ru-RU" sz="1500" b="1" dirty="0" smtClean="0">
                <a:solidFill>
                  <a:srgbClr val="C00000"/>
                </a:solidFill>
              </a:rPr>
              <a:t>при наличии договора займа</a:t>
            </a:r>
            <a:r>
              <a:rPr lang="ru-RU" altLang="ru-RU" sz="1500" dirty="0" smtClean="0">
                <a:solidFill>
                  <a:srgbClr val="C00000"/>
                </a:solidFill>
              </a:rPr>
              <a:t> </a:t>
            </a:r>
            <a:r>
              <a:rPr lang="ru-RU" altLang="ru-RU" sz="1500" dirty="0" smtClean="0"/>
              <a:t>между юридическими лицами (кроме иностранных инвесторов).</a:t>
            </a:r>
            <a:endParaRPr lang="en-US" altLang="ru-RU" sz="1500" dirty="0" smtClean="0"/>
          </a:p>
          <a:p>
            <a:pPr marL="109537" indent="0" algn="just" eaLnBrk="1" hangingPunct="1">
              <a:buFont typeface="Wingdings 3" pitchFamily="18" charset="2"/>
              <a:buNone/>
              <a:defRPr/>
            </a:pPr>
            <a:r>
              <a:rPr lang="ru-RU" altLang="ru-RU" sz="1500" dirty="0"/>
              <a:t> </a:t>
            </a:r>
            <a:r>
              <a:rPr lang="ru-RU" altLang="ru-RU" sz="1500" dirty="0" smtClean="0"/>
              <a:t>         По графе 7 «средств внебюджетных фондов» не следует путать с понятием          «внебюджетные средства», которые относятся к собственным средствам       организации. </a:t>
            </a:r>
          </a:p>
          <a:p>
            <a:pPr marL="109537" indent="0" algn="just" eaLnBrk="1" hangingPunct="1">
              <a:buNone/>
              <a:defRPr/>
            </a:pPr>
            <a:r>
              <a:rPr lang="ru-RU" altLang="ru-RU" sz="1500" dirty="0" smtClean="0"/>
              <a:t> </a:t>
            </a:r>
            <a:r>
              <a:rPr lang="ru-RU" altLang="ru-RU" sz="1500" dirty="0" smtClean="0"/>
              <a:t>         По </a:t>
            </a:r>
            <a:r>
              <a:rPr lang="ru-RU" altLang="ru-RU" sz="1500" dirty="0"/>
              <a:t>графе 9 «иностранных инвестиций без кредитов (займов) </a:t>
            </a:r>
            <a:r>
              <a:rPr lang="ru-RU" altLang="ru-RU" sz="1500" dirty="0"/>
              <a:t>иностранных банков</a:t>
            </a:r>
            <a:r>
              <a:rPr lang="ru-RU" altLang="ru-RU" sz="1500" dirty="0"/>
              <a:t>» отражается иностранная гуманитарная помощь, международная техническая</a:t>
            </a:r>
            <a:r>
              <a:rPr lang="en-US" altLang="ru-RU" sz="1500" dirty="0"/>
              <a:t> </a:t>
            </a:r>
            <a:r>
              <a:rPr lang="ru-RU" altLang="ru-RU" sz="1500" dirty="0"/>
              <a:t>помощь, безвозмездное поступление оборудования из-за рубежа, финансовый лизинг машин, оборудования из-за границы.</a:t>
            </a:r>
          </a:p>
          <a:p>
            <a:pPr marL="109537" indent="0" algn="just" eaLnBrk="1" hangingPunct="1">
              <a:buNone/>
              <a:defRPr/>
            </a:pPr>
            <a:r>
              <a:rPr lang="ru-RU" altLang="ru-RU" sz="1500" dirty="0"/>
              <a:t>         По </a:t>
            </a:r>
            <a:r>
              <a:rPr lang="ru-RU" altLang="ru-RU" sz="1500" dirty="0"/>
              <a:t>графе 14 «прочих источников» следует отражать финансовый лизинг </a:t>
            </a:r>
            <a:r>
              <a:rPr lang="ru-RU" altLang="ru-RU" sz="1500" dirty="0" smtClean="0"/>
              <a:t/>
            </a:r>
            <a:br>
              <a:rPr lang="ru-RU" altLang="ru-RU" sz="1500" dirty="0" smtClean="0"/>
            </a:br>
            <a:r>
              <a:rPr lang="ru-RU" altLang="ru-RU" sz="1500" dirty="0" smtClean="0"/>
              <a:t>в </a:t>
            </a:r>
            <a:r>
              <a:rPr lang="ru-RU" altLang="ru-RU" sz="1500" dirty="0"/>
              <a:t>пределах </a:t>
            </a:r>
            <a:r>
              <a:rPr lang="ru-RU" altLang="ru-RU" sz="1500" dirty="0"/>
              <a:t>Республики Беларусь. </a:t>
            </a:r>
            <a:r>
              <a:rPr lang="ru-RU" altLang="ru-RU" sz="1500" dirty="0"/>
              <a:t>Займы, предоставляемые физическими лицами (гражданами Республики Беларусь) учитываются как «прочие источники».</a:t>
            </a:r>
          </a:p>
          <a:p>
            <a:pPr eaLnBrk="1" hangingPunct="1">
              <a:defRPr/>
            </a:pPr>
            <a:endParaRPr lang="ru-RU" altLang="ru-RU" sz="1500" dirty="0" smtClean="0"/>
          </a:p>
        </p:txBody>
      </p:sp>
      <p:sp>
        <p:nvSpPr>
          <p:cNvPr id="64514" name="Заголовок 1"/>
          <p:cNvSpPr>
            <a:spLocks noGrp="1"/>
          </p:cNvSpPr>
          <p:nvPr>
            <p:ph type="title"/>
          </p:nvPr>
        </p:nvSpPr>
        <p:spPr>
          <a:xfrm>
            <a:off x="684213" y="188913"/>
            <a:ext cx="8153400" cy="990600"/>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Х «ИНВЕСТИЦИИ В ОСНОВНОЙ КАПИТАЛ» </a:t>
            </a:r>
            <a:b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(продолжение)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ъект 2"/>
          <p:cNvSpPr>
            <a:spLocks noGrp="1"/>
          </p:cNvSpPr>
          <p:nvPr>
            <p:ph idx="1"/>
          </p:nvPr>
        </p:nvSpPr>
        <p:spPr>
          <a:xfrm>
            <a:off x="612775" y="1600200"/>
            <a:ext cx="8153400" cy="4781550"/>
          </a:xfrm>
        </p:spPr>
        <p:txBody>
          <a:bodyPr/>
          <a:lstStyle/>
          <a:p>
            <a:pPr>
              <a:spcBef>
                <a:spcPct val="0"/>
              </a:spcBef>
              <a:spcAft>
                <a:spcPts val="600"/>
              </a:spcAft>
            </a:pPr>
            <a:r>
              <a:rPr lang="ru-RU" altLang="ru-RU" sz="1800" dirty="0" smtClean="0">
                <a:latin typeface="Tahoma" pitchFamily="34" charset="0"/>
                <a:cs typeface="Tahoma" pitchFamily="34" charset="0"/>
              </a:rPr>
              <a:t>на официальном сайте </a:t>
            </a:r>
            <a:r>
              <a:rPr lang="ru-RU" altLang="ru-RU" sz="1800" dirty="0" err="1" smtClean="0">
                <a:latin typeface="Tahoma" pitchFamily="34" charset="0"/>
                <a:cs typeface="Tahoma" pitchFamily="34" charset="0"/>
              </a:rPr>
              <a:t>Белстата</a:t>
            </a:r>
            <a:r>
              <a:rPr lang="ru-RU" altLang="ru-RU" sz="1800" dirty="0" smtClean="0">
                <a:latin typeface="Tahoma" pitchFamily="34" charset="0"/>
                <a:cs typeface="Tahoma" pitchFamily="34" charset="0"/>
              </a:rPr>
              <a:t> </a:t>
            </a:r>
            <a:r>
              <a:rPr lang="ru-RU" altLang="ru-RU" sz="1800" dirty="0" err="1" smtClean="0">
                <a:solidFill>
                  <a:srgbClr val="0070C0"/>
                </a:solidFill>
                <a:latin typeface="Tahoma" pitchFamily="34" charset="0"/>
                <a:cs typeface="Tahoma" pitchFamily="34" charset="0"/>
              </a:rPr>
              <a:t>http</a:t>
            </a:r>
            <a:r>
              <a:rPr lang="en-US" altLang="ru-RU" sz="1800" dirty="0" smtClean="0">
                <a:solidFill>
                  <a:srgbClr val="0070C0"/>
                </a:solidFill>
                <a:latin typeface="Tahoma" pitchFamily="34" charset="0"/>
                <a:cs typeface="Tahoma" pitchFamily="34" charset="0"/>
              </a:rPr>
              <a:t>s</a:t>
            </a:r>
            <a:r>
              <a:rPr lang="ru-RU" altLang="ru-RU" sz="1800" dirty="0" smtClean="0">
                <a:solidFill>
                  <a:srgbClr val="0070C0"/>
                </a:solidFill>
                <a:latin typeface="Tahoma" pitchFamily="34" charset="0"/>
                <a:cs typeface="Tahoma" pitchFamily="34" charset="0"/>
              </a:rPr>
              <a:t>://www.belstat.gov.by </a:t>
            </a:r>
            <a:br>
              <a:rPr lang="ru-RU" altLang="ru-RU" sz="1800" dirty="0" smtClean="0">
                <a:solidFill>
                  <a:srgbClr val="0070C0"/>
                </a:solidFill>
                <a:latin typeface="Tahoma" pitchFamily="34" charset="0"/>
                <a:cs typeface="Tahoma" pitchFamily="34" charset="0"/>
              </a:rPr>
            </a:br>
            <a:r>
              <a:rPr lang="ru-RU" altLang="ru-RU" sz="1800" dirty="0" smtClean="0">
                <a:latin typeface="Tahoma" pitchFamily="34" charset="0"/>
                <a:cs typeface="Tahoma" pitchFamily="34" charset="0"/>
              </a:rPr>
              <a:t>в глобальной компьютерной сети Интернет</a:t>
            </a:r>
          </a:p>
          <a:p>
            <a:pPr>
              <a:spcBef>
                <a:spcPct val="0"/>
              </a:spcBef>
              <a:spcAft>
                <a:spcPts val="600"/>
              </a:spcAft>
              <a:buFont typeface="Wingdings 3" pitchFamily="18" charset="2"/>
              <a:buNone/>
            </a:pPr>
            <a:r>
              <a:rPr lang="ru-RU" altLang="ru-RU" sz="1800" b="1" dirty="0" smtClean="0">
                <a:latin typeface="Tahoma" pitchFamily="34" charset="0"/>
                <a:cs typeface="Tahoma" pitchFamily="34" charset="0"/>
              </a:rPr>
              <a:t>навигационная цепочка: </a:t>
            </a:r>
          </a:p>
          <a:p>
            <a:pPr>
              <a:spcBef>
                <a:spcPct val="0"/>
              </a:spcBef>
              <a:buFont typeface="Wingdings 3" pitchFamily="18" charset="2"/>
              <a:buNone/>
            </a:pPr>
            <a:r>
              <a:rPr lang="ru-RU" altLang="ru-RU" sz="1800" dirty="0" smtClean="0">
                <a:latin typeface="Tahoma" pitchFamily="34" charset="0"/>
                <a:cs typeface="Tahoma" pitchFamily="34" charset="0"/>
              </a:rPr>
              <a:t>	Главная </a:t>
            </a:r>
            <a:r>
              <a:rPr lang="ru-RU" altLang="ru-RU" sz="1800" dirty="0" smtClean="0">
                <a:latin typeface="Tahoma" pitchFamily="34" charset="0"/>
                <a:cs typeface="Tahoma" pitchFamily="34" charset="0"/>
              </a:rPr>
              <a:t>страница </a:t>
            </a:r>
            <a:r>
              <a:rPr lang="ru-RU" altLang="ru-RU" sz="1800" dirty="0" smtClean="0">
                <a:solidFill>
                  <a:srgbClr val="C00000"/>
                </a:solidFill>
                <a:latin typeface="Tahoma" pitchFamily="34" charset="0"/>
                <a:cs typeface="Tahoma" pitchFamily="34" charset="0"/>
              </a:rPr>
              <a:t>/ </a:t>
            </a:r>
            <a:r>
              <a:rPr lang="ru-RU" altLang="ru-RU" sz="1800" b="1" dirty="0" smtClean="0">
                <a:solidFill>
                  <a:srgbClr val="C00000"/>
                </a:solidFill>
                <a:latin typeface="Tahoma" pitchFamily="34" charset="0"/>
                <a:cs typeface="Tahoma" pitchFamily="34" charset="0"/>
              </a:rPr>
              <a:t>Респондентам</a:t>
            </a:r>
            <a:r>
              <a:rPr lang="ru-RU" altLang="ru-RU" sz="1800" dirty="0" smtClean="0">
                <a:solidFill>
                  <a:srgbClr val="C00000"/>
                </a:solidFill>
                <a:latin typeface="Tahoma" pitchFamily="34" charset="0"/>
                <a:cs typeface="Tahoma" pitchFamily="34" charset="0"/>
              </a:rPr>
              <a:t> / </a:t>
            </a:r>
            <a:r>
              <a:rPr lang="ru-RU" altLang="ru-RU" sz="1800" dirty="0" smtClean="0">
                <a:latin typeface="Tahoma" pitchFamily="34" charset="0"/>
                <a:cs typeface="Tahoma" pitchFamily="34" charset="0"/>
              </a:rPr>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Государственные статистические наблюдения /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Бланки форм государственной статистической отчетности, указания </a:t>
            </a:r>
            <a:r>
              <a:rPr lang="en-US" altLang="ru-RU" sz="1800" dirty="0" smtClean="0">
                <a:latin typeface="Tahoma" pitchFamily="34" charset="0"/>
                <a:cs typeface="Tahoma" pitchFamily="34" charset="0"/>
              </a:rPr>
              <a:t/>
            </a:r>
            <a:br>
              <a:rPr lang="en-US"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по их заполнению, постановления /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Централизованные государственные статистические наблюдения / </a:t>
            </a:r>
          </a:p>
          <a:p>
            <a:pPr>
              <a:spcBef>
                <a:spcPct val="0"/>
              </a:spcBef>
              <a:buFont typeface="Wingdings 3" pitchFamily="18" charset="2"/>
              <a:buNone/>
            </a:pPr>
            <a:r>
              <a:rPr lang="ru-RU" altLang="ru-RU" sz="1800" b="1" dirty="0" smtClean="0">
                <a:solidFill>
                  <a:srgbClr val="C00000"/>
                </a:solidFill>
                <a:latin typeface="Tahoma" pitchFamily="34" charset="0"/>
                <a:cs typeface="Tahoma" pitchFamily="34" charset="0"/>
              </a:rPr>
              <a:t>Структурная статистика </a:t>
            </a:r>
            <a:r>
              <a:rPr lang="en-US" altLang="ru-RU" sz="1800" b="1" dirty="0" smtClean="0">
                <a:solidFill>
                  <a:srgbClr val="C00000"/>
                </a:solidFill>
                <a:latin typeface="Tahoma" pitchFamily="34" charset="0"/>
                <a:cs typeface="Tahoma" pitchFamily="34" charset="0"/>
              </a:rPr>
              <a:t>(</a:t>
            </a:r>
            <a:r>
              <a:rPr lang="ru-RU" altLang="ru-RU" sz="1800" b="1" dirty="0" smtClean="0">
                <a:solidFill>
                  <a:srgbClr val="C00000"/>
                </a:solidFill>
                <a:latin typeface="Tahoma" pitchFamily="34" charset="0"/>
                <a:cs typeface="Tahoma" pitchFamily="34" charset="0"/>
              </a:rPr>
              <a:t>формы 1-мп (микро), 1-мп, 4-у) </a:t>
            </a:r>
          </a:p>
          <a:p>
            <a:pPr>
              <a:spcBef>
                <a:spcPct val="0"/>
              </a:spcBef>
              <a:spcAft>
                <a:spcPts val="600"/>
              </a:spcAft>
              <a:buFont typeface="Wingdings 3" pitchFamily="18" charset="2"/>
              <a:buNone/>
            </a:pPr>
            <a:endParaRPr lang="ru-RU" altLang="ru-RU" sz="1800" b="1" dirty="0" smtClean="0">
              <a:solidFill>
                <a:srgbClr val="FF0000"/>
              </a:solidFill>
              <a:latin typeface="Tahoma" pitchFamily="34" charset="0"/>
              <a:cs typeface="Tahoma" pitchFamily="34" charset="0"/>
            </a:endParaRPr>
          </a:p>
          <a:p>
            <a:pPr>
              <a:spcBef>
                <a:spcPct val="0"/>
              </a:spcBef>
              <a:spcAft>
                <a:spcPts val="600"/>
              </a:spcAft>
            </a:pPr>
            <a:r>
              <a:rPr lang="ru-RU" altLang="ru-RU" sz="1800" dirty="0" smtClean="0">
                <a:latin typeface="Tahoma" pitchFamily="34" charset="0"/>
                <a:cs typeface="Tahoma" pitchFamily="34" charset="0"/>
              </a:rPr>
              <a:t>отображаются при нажатии на </a:t>
            </a:r>
            <a:r>
              <a:rPr lang="ru-RU" altLang="ru-RU" sz="1800" b="1" dirty="0" smtClean="0">
                <a:solidFill>
                  <a:srgbClr val="C00000"/>
                </a:solidFill>
                <a:latin typeface="Tahoma" pitchFamily="34" charset="0"/>
                <a:cs typeface="Tahoma" pitchFamily="34" charset="0"/>
              </a:rPr>
              <a:t>блок</a:t>
            </a:r>
            <a:r>
              <a:rPr lang="ru-RU" altLang="ru-RU" sz="1800" b="1" dirty="0" smtClean="0">
                <a:solidFill>
                  <a:srgbClr val="CC6600"/>
                </a:solidFill>
                <a:latin typeface="Tahoma" pitchFamily="34" charset="0"/>
                <a:cs typeface="Tahoma" pitchFamily="34" charset="0"/>
              </a:rPr>
              <a:t> </a:t>
            </a:r>
            <a:br>
              <a:rPr lang="ru-RU" altLang="ru-RU" sz="1800" b="1" dirty="0" smtClean="0">
                <a:solidFill>
                  <a:srgbClr val="CC6600"/>
                </a:solidFill>
                <a:latin typeface="Tahoma" pitchFamily="34" charset="0"/>
                <a:cs typeface="Tahoma" pitchFamily="34" charset="0"/>
              </a:rPr>
            </a:br>
            <a:r>
              <a:rPr lang="ru-RU" altLang="ru-RU" sz="1800" b="1" dirty="0" smtClean="0">
                <a:latin typeface="Tahoma" pitchFamily="34" charset="0"/>
                <a:cs typeface="Tahoma" pitchFamily="34" charset="0"/>
              </a:rPr>
              <a:t>«О представлении форм 1-мп (микро) и 1-мп за 20</a:t>
            </a:r>
            <a:r>
              <a:rPr lang="en-US" altLang="ru-RU" sz="1800" b="1" dirty="0" smtClean="0">
                <a:latin typeface="Tahoma" pitchFamily="34" charset="0"/>
                <a:cs typeface="Tahoma" pitchFamily="34" charset="0"/>
              </a:rPr>
              <a:t>2</a:t>
            </a:r>
            <a:r>
              <a:rPr lang="ru-RU" altLang="ru-RU" sz="1800" b="1" dirty="0" smtClean="0">
                <a:latin typeface="Tahoma" pitchFamily="34" charset="0"/>
                <a:cs typeface="Tahoma" pitchFamily="34" charset="0"/>
              </a:rPr>
              <a:t>2</a:t>
            </a:r>
            <a:r>
              <a:rPr lang="en-US" altLang="ru-RU" sz="1800" b="1" dirty="0" smtClean="0">
                <a:latin typeface="Tahoma" pitchFamily="34" charset="0"/>
                <a:cs typeface="Tahoma" pitchFamily="34" charset="0"/>
              </a:rPr>
              <a:t> </a:t>
            </a:r>
            <a:r>
              <a:rPr lang="ru-RU" altLang="ru-RU" sz="1800" b="1" dirty="0" smtClean="0">
                <a:latin typeface="Tahoma" pitchFamily="34" charset="0"/>
                <a:cs typeface="Tahoma" pitchFamily="34" charset="0"/>
              </a:rPr>
              <a:t>год»</a:t>
            </a:r>
            <a:r>
              <a:rPr lang="ru-RU" altLang="ru-RU" sz="1800" dirty="0" smtClean="0">
                <a:latin typeface="Tahoma" pitchFamily="34" charset="0"/>
                <a:cs typeface="Tahoma" pitchFamily="34" charset="0"/>
              </a:rPr>
              <a:t>,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размещенного на главной странице сайта </a:t>
            </a:r>
            <a:r>
              <a:rPr lang="ru-RU" altLang="ru-RU" sz="1800" dirty="0" err="1" smtClean="0">
                <a:latin typeface="Tahoma" pitchFamily="34" charset="0"/>
                <a:cs typeface="Tahoma" pitchFamily="34" charset="0"/>
              </a:rPr>
              <a:t>Белстата</a:t>
            </a:r>
            <a:r>
              <a:rPr lang="ru-RU" altLang="ru-RU" sz="1800" dirty="0" smtClean="0">
                <a:latin typeface="Tahoma" pitchFamily="34" charset="0"/>
                <a:cs typeface="Tahoma" pitchFamily="34" charset="0"/>
              </a:rPr>
              <a:t> </a:t>
            </a:r>
            <a:endParaRPr lang="ru-RU" altLang="ru-RU" sz="1800" b="1" dirty="0" smtClean="0">
              <a:solidFill>
                <a:srgbClr val="CC6600"/>
              </a:solidFill>
              <a:latin typeface="Tahoma" pitchFamily="34" charset="0"/>
              <a:cs typeface="Tahoma" pitchFamily="34" charset="0"/>
            </a:endParaRPr>
          </a:p>
          <a:p>
            <a:pPr algn="just" eaLnBrk="1" hangingPunct="1">
              <a:spcBef>
                <a:spcPct val="0"/>
              </a:spcBef>
              <a:spcAft>
                <a:spcPts val="1800"/>
              </a:spcAft>
            </a:pPr>
            <a:endParaRPr lang="ru-RU" altLang="ru-RU" sz="2000" dirty="0" smtClean="0">
              <a:solidFill>
                <a:srgbClr val="009900"/>
              </a:solidFill>
            </a:endParaRPr>
          </a:p>
          <a:p>
            <a:pPr algn="just" eaLnBrk="1" hangingPunct="1">
              <a:spcBef>
                <a:spcPct val="0"/>
              </a:spcBef>
              <a:spcAft>
                <a:spcPts val="1800"/>
              </a:spcAft>
            </a:pPr>
            <a:endParaRPr lang="ru-RU" altLang="ru-RU" sz="1800" dirty="0" smtClean="0">
              <a:latin typeface="Tahoma" pitchFamily="34" charset="0"/>
              <a:cs typeface="Tahoma" pitchFamily="34" charset="0"/>
            </a:endParaRPr>
          </a:p>
          <a:p>
            <a:pPr eaLnBrk="1" hangingPunct="1"/>
            <a:endParaRPr lang="ru-RU" altLang="ru-RU" sz="1800" dirty="0" smtClean="0"/>
          </a:p>
        </p:txBody>
      </p:sp>
      <p:sp>
        <p:nvSpPr>
          <p:cNvPr id="13314" name="Заголовок 1"/>
          <p:cNvSpPr>
            <a:spLocks noGrp="1"/>
          </p:cNvSpPr>
          <p:nvPr>
            <p:ph type="title"/>
          </p:nvPr>
        </p:nvSpPr>
        <p:spPr/>
        <p:txBody>
          <a:bodyPr/>
          <a:lstStyle/>
          <a:p>
            <a:pPr algn="ctr" eaLnBrk="1" fontAlgn="auto" hangingPunct="1">
              <a:spcAft>
                <a:spcPts val="0"/>
              </a:spcAft>
              <a:defRPr/>
            </a:pPr>
            <a:r>
              <a:rPr lang="ru-RU" altLang="ru-RU" sz="2800" dirty="0" smtClean="0">
                <a:latin typeface="Tahoma" pitchFamily="34" charset="0"/>
                <a:cs typeface="Tahoma" pitchFamily="34" charset="0"/>
              </a:rPr>
              <a:t>Перечень респондентов и информационные материалы </a:t>
            </a:r>
            <a:endParaRPr lang="ru-RU" altLang="ru-RU" sz="2800"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1944" y="0"/>
            <a:ext cx="8229600" cy="1143000"/>
          </a:xfrm>
        </p:spPr>
        <p:txBody>
          <a:bodyPr/>
          <a:lstStyle/>
          <a:p>
            <a:pPr algn="ctr" eaLnBrk="1" fontAlgn="auto" hangingPunct="1">
              <a:spcAft>
                <a:spcPts val="0"/>
              </a:spcAft>
              <a:defRPr/>
            </a:pP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sz="2200" dirty="0">
                <a:solidFill>
                  <a:srgbClr val="009900"/>
                </a:solidFill>
                <a:latin typeface="Tahoma" panose="020B0604030504040204" pitchFamily="34" charset="0"/>
                <a:ea typeface="Tahoma" panose="020B0604030504040204" pitchFamily="34" charset="0"/>
                <a:cs typeface="Tahoma" panose="020B0604030504040204" pitchFamily="34" charset="0"/>
              </a:rPr>
              <a:t>XI</a:t>
            </a: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«ОСНОВНЫЕ СРЕДСТВА»</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2602" name="Group 74"/>
          <p:cNvGraphicFramePr>
            <a:graphicFrameLocks noGrp="1"/>
          </p:cNvGraphicFramePr>
          <p:nvPr/>
        </p:nvGraphicFramePr>
        <p:xfrm>
          <a:off x="282575" y="1246188"/>
          <a:ext cx="8682038" cy="5468937"/>
        </p:xfrm>
        <a:graphic>
          <a:graphicData uri="http://schemas.openxmlformats.org/drawingml/2006/table">
            <a:tbl>
              <a:tblPr/>
              <a:tblGrid>
                <a:gridCol w="3785424"/>
                <a:gridCol w="720090"/>
                <a:gridCol w="4176524"/>
              </a:tblGrid>
              <a:tr h="57102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Код строки</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Всего</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2175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А</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Б</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474316">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Первоначальная стоимость на начало года…………</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100</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с переоценкой </a:t>
                      </a:r>
                    </a:p>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(кроме переоценки 2022 года)</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859511">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Поступило за отчетный год………………………………....</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101</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приобретенные в 2022 году + переоценка 2022 года + сумма модернизации+% по кредитам и займам + + обособленно учитываемые затраты, суммовые и курсовые разницы, </a:t>
                      </a:r>
                      <a:r>
                        <a:rPr kumimoji="0" lang="ru-RU" altLang="ru-RU" sz="1200" b="1" i="0" u="none" strike="noStrike" cap="none" normalizeH="0" baseline="0" dirty="0" err="1" smtClean="0">
                          <a:ln>
                            <a:noFill/>
                          </a:ln>
                          <a:solidFill>
                            <a:srgbClr val="000000"/>
                          </a:solidFill>
                          <a:effectLst/>
                          <a:latin typeface="Times New Roman" pitchFamily="18" charset="0"/>
                          <a:cs typeface="Times New Roman" pitchFamily="18" charset="0"/>
                        </a:rPr>
                        <a:t>дооценка</a:t>
                      </a:r>
                      <a:endPar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348737">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них введено новых основных средств…………</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102</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стоимость новых объектов без переоценки + кап. вложения в арендованные средства, которые являются неотъемлемыми улучшениями </a:t>
                      </a:r>
                      <a: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200" b="1" i="0" u="none" strike="noStrike" cap="none" normalizeH="0" baseline="0" dirty="0" smtClean="0">
                          <a:ln>
                            <a:noFill/>
                          </a:ln>
                          <a:solidFill>
                            <a:srgbClr val="C00000"/>
                          </a:solidFill>
                          <a:effectLst/>
                          <a:latin typeface="Times New Roman" pitchFamily="18" charset="0"/>
                          <a:cs typeface="Times New Roman" pitchFamily="18" charset="0"/>
                        </a:rPr>
                        <a:t>с отдельными инвентарными номерами</a:t>
                      </a:r>
                      <a:r>
                        <a:rPr kumimoji="0" lang="ru-RU" altLang="ru-RU" sz="1200" b="1" i="0" u="none" strike="noStrike" cap="none" normalizeH="0" baseline="0" dirty="0" smtClean="0">
                          <a:ln>
                            <a:noFill/>
                          </a:ln>
                          <a:solidFill>
                            <a:schemeClr val="tx1"/>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101 </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1074388">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Выбыло за отчетный год……………………………………</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103</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уценка при переоценке 2022 года + безвозмездная передача + недостача + отрицательные курсовые и суммарные разницы + отчуждения физ. Лицам</a:t>
                      </a:r>
                      <a: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(для личного пользования) </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919199">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из них ликвидировано, списано……………….......</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104</a:t>
                      </a:r>
                    </a:p>
                  </a:txBody>
                  <a:tcPr marL="44456" marR="44456"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стоимость ликвидированных (списанных) </a:t>
                      </a:r>
                      <a: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в 2022 году основных средств </a:t>
                      </a:r>
                      <a:r>
                        <a:rPr kumimoji="0" lang="ru-RU" altLang="ru-RU" sz="1200" b="1" i="0" u="none" strike="noStrike" cap="none" normalizeH="0" baseline="0" dirty="0" smtClean="0">
                          <a:ln>
                            <a:noFill/>
                          </a:ln>
                          <a:solidFill>
                            <a:srgbClr val="C00000"/>
                          </a:solidFill>
                          <a:effectLst/>
                          <a:latin typeface="Times New Roman" pitchFamily="18" charset="0"/>
                          <a:cs typeface="Times New Roman" pitchFamily="18" charset="0"/>
                        </a:rPr>
                        <a:t>только по актам</a:t>
                      </a:r>
                      <a:br>
                        <a:rPr kumimoji="0" lang="ru-RU" altLang="ru-RU" sz="1200" b="1" i="0" u="none" strike="noStrike" cap="none" normalizeH="0" baseline="0" dirty="0" smtClean="0">
                          <a:ln>
                            <a:noFill/>
                          </a:ln>
                          <a:solidFill>
                            <a:srgbClr val="C00000"/>
                          </a:solidFill>
                          <a:effectLst/>
                          <a:latin typeface="Times New Roman" pitchFamily="18" charset="0"/>
                          <a:cs typeface="Times New Roman" pitchFamily="18" charset="0"/>
                        </a:rPr>
                      </a:br>
                      <a:r>
                        <a:rPr kumimoji="0" lang="en-US" altLang="ru-RU" sz="1200" b="1" i="0" u="none" strike="noStrike" cap="none" normalizeH="0" baseline="0" dirty="0" smtClean="0">
                          <a:ln>
                            <a:noFill/>
                          </a:ln>
                          <a:solidFill>
                            <a:srgbClr val="C00000"/>
                          </a:solidFill>
                          <a:effectLst/>
                          <a:latin typeface="Times New Roman" pitchFamily="18" charset="0"/>
                          <a:cs typeface="Times New Roman" pitchFamily="18" charset="0"/>
                        </a:rPr>
                        <a:t>+</a:t>
                      </a:r>
                      <a:r>
                        <a:rPr kumimoji="0" lang="ru-RU" altLang="ru-RU" sz="1200" b="1" i="0" u="none" strike="noStrike" cap="none" normalizeH="0" baseline="0" dirty="0" smtClean="0">
                          <a:ln>
                            <a:noFill/>
                          </a:ln>
                          <a:solidFill>
                            <a:srgbClr val="C00000"/>
                          </a:solidFill>
                          <a:effectLst/>
                          <a:latin typeface="Times New Roman" pitchFamily="18" charset="0"/>
                          <a:cs typeface="Times New Roman" pitchFamily="18" charset="0"/>
                        </a:rPr>
                        <a:t> о списании</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103 </a:t>
                      </a:r>
                    </a:p>
                  </a:txBody>
                  <a:tcPr marL="44456" marR="4445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
        <p:nvSpPr>
          <p:cNvPr id="3" name="TextBox 2"/>
          <p:cNvSpPr txBox="1"/>
          <p:nvPr/>
        </p:nvSpPr>
        <p:spPr>
          <a:xfrm>
            <a:off x="561975" y="908050"/>
            <a:ext cx="8240713" cy="338138"/>
          </a:xfrm>
          <a:prstGeom prst="rect">
            <a:avLst/>
          </a:prstGeom>
          <a:noFill/>
        </p:spPr>
        <p:txBody>
          <a:bodyPr>
            <a:spAutoFit/>
          </a:bodyPr>
          <a:lstStyle/>
          <a:p>
            <a:pPr algn="ctr">
              <a:defRPr/>
            </a:pPr>
            <a:r>
              <a:rPr lang="ru-RU" sz="1600" b="1" dirty="0">
                <a:latin typeface="+mn-lt"/>
              </a:rPr>
              <a:t>Данные раздела </a:t>
            </a:r>
            <a:r>
              <a:rPr lang="en-US" sz="1600" b="1" dirty="0">
                <a:latin typeface="+mn-lt"/>
              </a:rPr>
              <a:t>X</a:t>
            </a:r>
            <a:r>
              <a:rPr lang="ru-RU" sz="1600" b="1" dirty="0">
                <a:latin typeface="+mn-lt"/>
              </a:rPr>
              <a:t>I отражаются в тысячах рублей в целых числах.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8153400" cy="1512168"/>
          </a:xfrm>
        </p:spPr>
        <p:txBody>
          <a:bodyPr/>
          <a:lstStyle/>
          <a:p>
            <a:pPr algn="ctr" eaLnBrk="1" fontAlgn="auto" hangingPunct="1">
              <a:spcAft>
                <a:spcPts val="0"/>
              </a:spcAft>
              <a:defRPr/>
            </a:pPr>
            <a:r>
              <a:rPr lang="ru-RU" sz="2200" dirty="0" smtClean="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sz="2200" dirty="0">
                <a:solidFill>
                  <a:srgbClr val="009900"/>
                </a:solidFill>
                <a:latin typeface="Tahoma" panose="020B0604030504040204" pitchFamily="34" charset="0"/>
                <a:ea typeface="Tahoma" panose="020B0604030504040204" pitchFamily="34" charset="0"/>
                <a:cs typeface="Tahoma" panose="020B0604030504040204" pitchFamily="34" charset="0"/>
              </a:rPr>
              <a:t>XI</a:t>
            </a: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«ОСНОВНЫЕ СРЕДСТВА»</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br>
              <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rPr>
            </a:br>
            <a:endParaRPr lang="ru-RU" sz="2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2602" name="Group 74"/>
          <p:cNvGraphicFramePr>
            <a:graphicFrameLocks noGrp="1"/>
          </p:cNvGraphicFramePr>
          <p:nvPr/>
        </p:nvGraphicFramePr>
        <p:xfrm>
          <a:off x="107950" y="1268413"/>
          <a:ext cx="8928100" cy="5473700"/>
        </p:xfrm>
        <a:graphic>
          <a:graphicData uri="http://schemas.openxmlformats.org/drawingml/2006/table">
            <a:tbl>
              <a:tblPr/>
              <a:tblGrid>
                <a:gridCol w="4155295"/>
                <a:gridCol w="998966"/>
                <a:gridCol w="3773839"/>
              </a:tblGrid>
              <a:tr h="709495">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Наименование показателя</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Код строки</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Всего</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7553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А</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Б</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3723">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Стоимость на конец отчетного года с переоценкой  на конец отчетного года </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75533">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переоцененная (строка 100 + строка 101 - строка 103)</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105</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106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51072">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остаточная…………………………………………….......</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106</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105 минус сумма амортизации накопленная </a:t>
                      </a:r>
                      <a: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за весь период эксплуатации основных средств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5107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Сумма амортизации, начисленной за отчетный год……......</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107</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амортизация за 2022 год без учета амортизации </a:t>
                      </a:r>
                      <a: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t/>
                      </a:r>
                      <a:br>
                        <a:rPr kumimoji="0" lang="en-US" altLang="ru-RU" sz="1200" b="1" i="0" u="none" strike="noStrike" cap="none" normalizeH="0" baseline="0" dirty="0" smtClean="0">
                          <a:ln>
                            <a:noFill/>
                          </a:ln>
                          <a:solidFill>
                            <a:srgbClr val="000000"/>
                          </a:solidFill>
                          <a:effectLst/>
                          <a:latin typeface="Times New Roman" pitchFamily="18" charset="0"/>
                          <a:cs typeface="Times New Roman" pitchFamily="18" charset="0"/>
                        </a:rPr>
                      </a:b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по выбывшим в 2022 году основным средствам</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33723">
                <a:tc>
                  <a:txBody>
                    <a:bodyPr/>
                    <a:lstStyle>
                      <a:lvl1pPr>
                        <a:spcBef>
                          <a:spcPts val="700"/>
                        </a:spcBef>
                        <a:buClr>
                          <a:schemeClr val="accent2"/>
                        </a:buClr>
                        <a:buSzPct val="60000"/>
                        <a:buFont typeface="Wingdings" pitchFamily="2" charset="2"/>
                        <a:tabLst>
                          <a:tab pos="184150" algn="l"/>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184150" algn="l"/>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184150" algn="l"/>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184150" algn="l"/>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184150" algn="l"/>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184150" algn="l"/>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Стоимость на конец отчетного года без переоценки  на конец отчетного года</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 </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ct val="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627607">
                <a:tc>
                  <a:txBody>
                    <a:bodyPr/>
                    <a:lstStyle>
                      <a:lvl1pPr>
                        <a:spcBef>
                          <a:spcPts val="700"/>
                        </a:spcBef>
                        <a:buClr>
                          <a:schemeClr val="accent2"/>
                        </a:buClr>
                        <a:buSzPct val="60000"/>
                        <a:buFont typeface="Wingdings" pitchFamily="2" charset="2"/>
                        <a:tabLst>
                          <a:tab pos="184150" algn="l"/>
                        </a:tabLst>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tabLst>
                          <a:tab pos="184150" algn="l"/>
                        </a:tabLst>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tabLst>
                          <a:tab pos="184150" algn="l"/>
                        </a:tabLst>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tabLst>
                          <a:tab pos="184150" algn="l"/>
                        </a:tabLst>
                        <a:defRPr>
                          <a:solidFill>
                            <a:schemeClr val="tx1"/>
                          </a:solidFill>
                          <a:latin typeface="Calibri" pitchFamily="34" charset="0"/>
                        </a:defRPr>
                      </a:lvl4pPr>
                      <a:lvl5pPr marL="2057400" indent="-228600">
                        <a:spcBef>
                          <a:spcPts val="400"/>
                        </a:spcBef>
                        <a:buClr>
                          <a:srgbClr val="C0BEAF"/>
                        </a:buClr>
                        <a:buSzPct val="65000"/>
                        <a:buFont typeface="Wingdings" pitchFamily="2" charset="2"/>
                        <a:tabLst>
                          <a:tab pos="184150" algn="l"/>
                        </a:tabLst>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tabLst>
                          <a:tab pos="184150" algn="l"/>
                        </a:tabLst>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ts val="200"/>
                        </a:spcAft>
                        <a:buClrTx/>
                        <a:buSzTx/>
                        <a:buFontTx/>
                        <a:buNone/>
                        <a:tabLst>
                          <a:tab pos="184150" algn="l"/>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 	первоначальная………………………………………</a:t>
                      </a:r>
                      <a:r>
                        <a:rPr kumimoji="0" lang="en-US"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108</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105 минус переоценка 2022 года</a:t>
                      </a:r>
                    </a:p>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109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275533">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остаточная………………………………….................</a:t>
                      </a:r>
                      <a:r>
                        <a:rPr kumimoji="0" lang="en-US" altLang="ru-RU" sz="1200" b="0" i="0" u="none" strike="noStrike" cap="none" normalizeH="0" baseline="0" smtClean="0">
                          <a:ln>
                            <a:noFill/>
                          </a:ln>
                          <a:solidFill>
                            <a:srgbClr val="000000"/>
                          </a:solidFill>
                          <a:effectLst/>
                          <a:latin typeface="Times New Roman" pitchFamily="18" charset="0"/>
                          <a:cs typeface="Times New Roman" pitchFamily="18" charset="0"/>
                        </a:rPr>
                        <a:t>.</a:t>
                      </a: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109</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106 минус переоценка 2022 года</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51072">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Сумма накопленной амортизации по выбывшим за отчетный год основным средствам……………………….....</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110</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ts val="20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103 </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r h="589337">
                <a:tc>
                  <a:txBody>
                    <a:bodyPr/>
                    <a:lstStyle>
                      <a:lvl1pPr marL="179388">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179388" marR="0" lvl="0" indent="0" algn="l"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из нее амортизация по списанным за отчетный год основным средствам………………………………………</a:t>
                      </a: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rPr>
                        <a:t>1</a:t>
                      </a:r>
                      <a:r>
                        <a:rPr kumimoji="0" lang="en-US" altLang="ru-RU" sz="1200" b="0" i="0" u="none" strike="noStrike" cap="none" normalizeH="0" baseline="0" smtClean="0">
                          <a:ln>
                            <a:noFill/>
                          </a:ln>
                          <a:solidFill>
                            <a:srgbClr val="000000"/>
                          </a:solidFill>
                          <a:effectLst/>
                          <a:latin typeface="Times New Roman" pitchFamily="18" charset="0"/>
                          <a:cs typeface="Times New Roman" pitchFamily="18" charset="0"/>
                        </a:rPr>
                        <a:t>20</a:t>
                      </a:r>
                      <a:endParaRPr kumimoji="0" lang="ru-RU" altLang="ru-RU"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1" marR="44451"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c>
                  <a:txBody>
                    <a:bodyPr/>
                    <a:lstStyle>
                      <a:lvl1pPr>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a:spcBef>
                          <a:spcPts val="400"/>
                        </a:spcBef>
                        <a:buClr>
                          <a:srgbClr val="A8CDD7"/>
                        </a:buClr>
                        <a:buSzPct val="75000"/>
                        <a:buFont typeface="Wingdings" pitchFamily="2" charset="2"/>
                        <a:defRPr>
                          <a:solidFill>
                            <a:schemeClr val="tx1"/>
                          </a:solidFill>
                          <a:latin typeface="Calibri" pitchFamily="34" charset="0"/>
                        </a:defRPr>
                      </a:lvl4pPr>
                      <a:lvl5pPr marL="2057400" indent="-228600">
                        <a:spcBef>
                          <a:spcPts val="400"/>
                        </a:spcBef>
                        <a:buClr>
                          <a:srgbClr val="C0BEAF"/>
                        </a:buClr>
                        <a:buSzPct val="65000"/>
                        <a:buFont typeface="Wingdings" pitchFamily="2" charset="2"/>
                        <a:defRPr>
                          <a:solidFill>
                            <a:schemeClr val="tx1"/>
                          </a:solidFill>
                          <a:latin typeface="Calibri" pitchFamily="34" charset="0"/>
                        </a:defRPr>
                      </a:lvl5pPr>
                      <a:lvl6pPr marL="25146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fontAlgn="base">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110;</a:t>
                      </a:r>
                    </a:p>
                    <a:p>
                      <a:pPr marL="0" marR="0" lvl="0" indent="0" algn="ctr" defTabSz="914400" rtl="0" eaLnBrk="1" fontAlgn="base" latinLnBrk="0" hangingPunct="1">
                        <a:lnSpc>
                          <a:spcPct val="100000"/>
                        </a:lnSpc>
                        <a:spcBef>
                          <a:spcPct val="0"/>
                        </a:spcBef>
                        <a:spcAft>
                          <a:spcPts val="200"/>
                        </a:spcAft>
                        <a:buClrTx/>
                        <a:buSzTx/>
                        <a:buFontTx/>
                        <a:buNone/>
                        <a:tabLst/>
                      </a:pPr>
                      <a:r>
                        <a:rPr kumimoji="0" lang="ru-RU" altLang="ru-RU" sz="1200" b="1" i="0" u="none" strike="noStrike" cap="none" normalizeH="0" baseline="0" dirty="0" smtClean="0">
                          <a:ln>
                            <a:noFill/>
                          </a:ln>
                          <a:solidFill>
                            <a:srgbClr val="000000"/>
                          </a:solidFill>
                          <a:effectLst/>
                          <a:latin typeface="Times New Roman" pitchFamily="18" charset="0"/>
                          <a:cs typeface="Times New Roman" pitchFamily="18" charset="0"/>
                        </a:rPr>
                        <a:t>≤ строки 104</a:t>
                      </a:r>
                    </a:p>
                  </a:txBody>
                  <a:tcPr marL="44451" marR="44451"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0EC"/>
                    </a:solidFill>
                  </a:tcPr>
                </a:tc>
              </a:tr>
            </a:tbl>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Объект 2"/>
          <p:cNvSpPr>
            <a:spLocks noGrp="1"/>
          </p:cNvSpPr>
          <p:nvPr>
            <p:ph idx="1"/>
          </p:nvPr>
        </p:nvSpPr>
        <p:spPr>
          <a:xfrm>
            <a:off x="457200" y="1196975"/>
            <a:ext cx="8229600" cy="5472113"/>
          </a:xfrm>
        </p:spPr>
        <p:txBody>
          <a:bodyPr>
            <a:normAutofit fontScale="70000" lnSpcReduction="20000"/>
          </a:bodyPr>
          <a:lstStyle/>
          <a:p>
            <a:pPr marL="179388" indent="-179388" algn="just">
              <a:spcBef>
                <a:spcPts val="2400"/>
              </a:spcBef>
              <a:spcAft>
                <a:spcPts val="0"/>
              </a:spcAft>
              <a:buClr>
                <a:srgbClr val="DD7E0E"/>
              </a:buClr>
              <a:buSzPct val="80000"/>
              <a:buFont typeface="Wingdings" pitchFamily="2" charset="2"/>
              <a:buChar char="§"/>
              <a:tabLst>
                <a:tab pos="179388" algn="l"/>
              </a:tabLst>
              <a:defRPr/>
            </a:pPr>
            <a:r>
              <a:rPr lang="ru-RU" sz="2000" dirty="0">
                <a:cs typeface="Arial" pitchFamily="34" charset="0"/>
              </a:rPr>
              <a:t>В</a:t>
            </a:r>
            <a:r>
              <a:rPr lang="ru-RU" sz="2000" dirty="0" smtClean="0">
                <a:cs typeface="Arial" pitchFamily="34" charset="0"/>
              </a:rPr>
              <a:t> </a:t>
            </a:r>
            <a:r>
              <a:rPr lang="ru-RU" sz="2000" dirty="0" smtClean="0">
                <a:cs typeface="Arial" pitchFamily="34" charset="0"/>
              </a:rPr>
              <a:t>разделе </a:t>
            </a:r>
            <a:r>
              <a:rPr lang="ru-RU" sz="2000" dirty="0" smtClean="0">
                <a:solidFill>
                  <a:srgbClr val="C00000"/>
                </a:solidFill>
                <a:cs typeface="Arial" pitchFamily="34" charset="0"/>
              </a:rPr>
              <a:t>отражается</a:t>
            </a:r>
            <a:r>
              <a:rPr lang="ru-RU" sz="2000" dirty="0" smtClean="0">
                <a:cs typeface="Arial" pitchFamily="34" charset="0"/>
              </a:rPr>
              <a:t> стоимость основных средств, входящих в состав имущества организации и принадлежащих ей на праве собственности, хозяйственного ведения, оперативного управления, числящихся на счете бухгалтерского учета </a:t>
            </a:r>
            <a:r>
              <a:rPr lang="ru-RU" sz="2000" b="1" dirty="0" smtClean="0">
                <a:cs typeface="Arial" pitchFamily="34" charset="0"/>
              </a:rPr>
              <a:t>01 «Основные средства», </a:t>
            </a:r>
            <a:r>
              <a:rPr lang="ru-RU" sz="2000" dirty="0" smtClean="0">
                <a:cs typeface="Arial" pitchFamily="34" charset="0"/>
              </a:rPr>
              <a:t>а также стоимость основных средств, предоставленных во временное пользование с целью получения дохода, стоимость основных средств, приобретаемых для передачи в лизинг, числящихся на счете бухгалтерского учета </a:t>
            </a:r>
            <a:r>
              <a:rPr lang="ru-RU" sz="2000" b="1" dirty="0" smtClean="0">
                <a:cs typeface="Arial" pitchFamily="34" charset="0"/>
              </a:rPr>
              <a:t>03 «Доходные вложения в материальные активы</a:t>
            </a:r>
            <a:r>
              <a:rPr lang="ru-RU" sz="2000" b="1" dirty="0" smtClean="0">
                <a:cs typeface="Arial" pitchFamily="34" charset="0"/>
              </a:rPr>
              <a:t>».</a:t>
            </a:r>
            <a:endParaRPr lang="ru-RU" sz="2000" b="1" dirty="0" smtClean="0">
              <a:cs typeface="Arial" pitchFamily="34" charset="0"/>
            </a:endParaRPr>
          </a:p>
          <a:p>
            <a:pPr marL="179388" indent="-179388" algn="just">
              <a:spcBef>
                <a:spcPts val="1200"/>
              </a:spcBef>
              <a:spcAft>
                <a:spcPts val="0"/>
              </a:spcAft>
              <a:buClr>
                <a:srgbClr val="DD7E0E"/>
              </a:buClr>
              <a:buSzPct val="80000"/>
              <a:buFont typeface="Wingdings" pitchFamily="2" charset="2"/>
              <a:buChar char="§"/>
              <a:tabLst>
                <a:tab pos="179388" algn="l"/>
              </a:tabLst>
              <a:defRPr/>
            </a:pPr>
            <a:r>
              <a:rPr lang="ru-RU" sz="2000" dirty="0">
                <a:cs typeface="Arial" pitchFamily="34" charset="0"/>
              </a:rPr>
              <a:t>С</a:t>
            </a:r>
            <a:r>
              <a:rPr lang="ru-RU" sz="2000" dirty="0" smtClean="0">
                <a:cs typeface="Arial" pitchFamily="34" charset="0"/>
              </a:rPr>
              <a:t>тоимость </a:t>
            </a:r>
            <a:r>
              <a:rPr lang="ru-RU" sz="2000" dirty="0" smtClean="0">
                <a:cs typeface="Arial" pitchFamily="34" charset="0"/>
              </a:rPr>
              <a:t>основных средств, </a:t>
            </a:r>
            <a:r>
              <a:rPr lang="ru-RU" sz="2000" dirty="0" smtClean="0">
                <a:solidFill>
                  <a:srgbClr val="C00000"/>
                </a:solidFill>
                <a:cs typeface="Arial" pitchFamily="34" charset="0"/>
              </a:rPr>
              <a:t>сданных в аренду (лизинг), </a:t>
            </a:r>
            <a:r>
              <a:rPr lang="ru-RU" sz="2000" dirty="0" smtClean="0">
                <a:cs typeface="Arial" pitchFamily="34" charset="0"/>
              </a:rPr>
              <a:t>включает в раздел организация, у которой они входят в состав долгосрочных активов (учитываются на балансовом счете бухгалтерского учета). Соответственно, организация, которая учитывает эти основные средства на </a:t>
            </a:r>
            <a:r>
              <a:rPr lang="ru-RU" sz="2000" dirty="0" err="1" smtClean="0">
                <a:cs typeface="Arial" pitchFamily="34" charset="0"/>
              </a:rPr>
              <a:t>забалансовом</a:t>
            </a:r>
            <a:r>
              <a:rPr lang="ru-RU" sz="2000" dirty="0" smtClean="0">
                <a:cs typeface="Arial" pitchFamily="34" charset="0"/>
              </a:rPr>
              <a:t> счете бухгалтерского учета, их стоимость в разделе не </a:t>
            </a:r>
            <a:r>
              <a:rPr lang="ru-RU" sz="2000" dirty="0" smtClean="0">
                <a:cs typeface="Arial" pitchFamily="34" charset="0"/>
              </a:rPr>
              <a:t>отражает.</a:t>
            </a:r>
            <a:endParaRPr lang="ru-RU" sz="2000" dirty="0" smtClean="0">
              <a:cs typeface="Arial" pitchFamily="34" charset="0"/>
            </a:endParaRPr>
          </a:p>
          <a:p>
            <a:pPr marL="179388" indent="-179388" algn="just">
              <a:spcBef>
                <a:spcPts val="1200"/>
              </a:spcBef>
              <a:spcAft>
                <a:spcPts val="0"/>
              </a:spcAft>
              <a:buClr>
                <a:srgbClr val="DD7E0E"/>
              </a:buClr>
              <a:buSzPct val="80000"/>
              <a:buFont typeface="Wingdings" pitchFamily="2" charset="2"/>
              <a:buChar char="§"/>
              <a:tabLst>
                <a:tab pos="179388" algn="l"/>
              </a:tabLst>
              <a:defRPr/>
            </a:pPr>
            <a:r>
              <a:rPr lang="ru-RU" sz="2000" dirty="0">
                <a:solidFill>
                  <a:srgbClr val="C00000"/>
                </a:solidFill>
                <a:cs typeface="Arial" pitchFamily="34" charset="0"/>
              </a:rPr>
              <a:t>О</a:t>
            </a:r>
            <a:r>
              <a:rPr lang="ru-RU" sz="2000" dirty="0" smtClean="0">
                <a:solidFill>
                  <a:srgbClr val="C00000"/>
                </a:solidFill>
                <a:cs typeface="Arial" pitchFamily="34" charset="0"/>
              </a:rPr>
              <a:t>рганизация</a:t>
            </a:r>
            <a:r>
              <a:rPr lang="ru-RU" sz="2000" dirty="0" smtClean="0">
                <a:solidFill>
                  <a:srgbClr val="C00000"/>
                </a:solidFill>
                <a:cs typeface="Arial" pitchFamily="34" charset="0"/>
              </a:rPr>
              <a:t>, применяющая упрощенную систему налогообложения и ведущая </a:t>
            </a:r>
            <a:r>
              <a:rPr lang="ru-RU" sz="2000" dirty="0" smtClean="0">
                <a:solidFill>
                  <a:srgbClr val="C00000"/>
                </a:solidFill>
              </a:rPr>
              <a:t>учет в книге учета доходов и расходов </a:t>
            </a:r>
            <a:r>
              <a:rPr lang="ru-RU" sz="2000" dirty="0" smtClean="0"/>
              <a:t>организаций и индивидуальных предпринимателей, применяющих упрощенную систему налогообложения, заполняет </a:t>
            </a:r>
            <a:r>
              <a:rPr lang="ru-RU" sz="2000" dirty="0" smtClean="0">
                <a:cs typeface="Arial" pitchFamily="34" charset="0"/>
              </a:rPr>
              <a:t>раздел на основании данных раздела V вышеуказанной </a:t>
            </a:r>
            <a:r>
              <a:rPr lang="ru-RU" sz="2000" dirty="0" smtClean="0">
                <a:cs typeface="Arial" pitchFamily="34" charset="0"/>
              </a:rPr>
              <a:t>книги.</a:t>
            </a:r>
            <a:endParaRPr lang="ru-RU" sz="2000" dirty="0" smtClean="0">
              <a:cs typeface="Arial" pitchFamily="34" charset="0"/>
            </a:endParaRPr>
          </a:p>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altLang="ru-RU" sz="2000" dirty="0" smtClean="0">
                <a:cs typeface="Calibri" pitchFamily="34" charset="0"/>
              </a:rPr>
              <a:t>Если </a:t>
            </a:r>
            <a:r>
              <a:rPr lang="ru-RU" altLang="ru-RU" sz="2000" dirty="0">
                <a:cs typeface="Calibri" pitchFamily="34" charset="0"/>
              </a:rPr>
              <a:t>организация</a:t>
            </a:r>
            <a:r>
              <a:rPr lang="ru-RU" altLang="ru-RU" sz="2000" dirty="0">
                <a:solidFill>
                  <a:srgbClr val="C00000"/>
                </a:solidFill>
                <a:cs typeface="Calibri" pitchFamily="34" charset="0"/>
              </a:rPr>
              <a:t> не проводила переоценку </a:t>
            </a:r>
            <a:r>
              <a:rPr lang="ru-RU" altLang="ru-RU" sz="2000" dirty="0">
                <a:cs typeface="Calibri" pitchFamily="34" charset="0"/>
              </a:rPr>
              <a:t>основных средств по состоянию </a:t>
            </a:r>
            <a:r>
              <a:rPr lang="ru-RU" altLang="ru-RU" sz="2000" dirty="0" smtClean="0">
                <a:cs typeface="Calibri" pitchFamily="34" charset="0"/>
              </a:rPr>
              <a:t/>
            </a:r>
            <a:br>
              <a:rPr lang="ru-RU" altLang="ru-RU" sz="2000" dirty="0" smtClean="0">
                <a:cs typeface="Calibri" pitchFamily="34" charset="0"/>
              </a:rPr>
            </a:br>
            <a:r>
              <a:rPr lang="ru-RU" altLang="ru-RU" sz="2000" b="1" dirty="0" smtClean="0">
                <a:solidFill>
                  <a:srgbClr val="C00000"/>
                </a:solidFill>
                <a:cs typeface="Calibri" pitchFamily="34" charset="0"/>
              </a:rPr>
              <a:t>на </a:t>
            </a:r>
            <a:r>
              <a:rPr lang="ru-RU" altLang="ru-RU" sz="2000" b="1" dirty="0">
                <a:solidFill>
                  <a:srgbClr val="C00000"/>
                </a:solidFill>
                <a:cs typeface="Calibri" pitchFamily="34" charset="0"/>
              </a:rPr>
              <a:t>1 января </a:t>
            </a:r>
            <a:r>
              <a:rPr lang="ru-RU" altLang="ru-RU" sz="2000" b="1" dirty="0" smtClean="0">
                <a:solidFill>
                  <a:srgbClr val="C00000"/>
                </a:solidFill>
                <a:cs typeface="Calibri" pitchFamily="34" charset="0"/>
              </a:rPr>
              <a:t>года 2023 года</a:t>
            </a:r>
            <a:r>
              <a:rPr lang="ru-RU" altLang="ru-RU" sz="2000" dirty="0" smtClean="0">
                <a:cs typeface="Calibri" pitchFamily="34" charset="0"/>
              </a:rPr>
              <a:t>, </a:t>
            </a:r>
            <a:r>
              <a:rPr lang="ru-RU" altLang="ru-RU" sz="2000" dirty="0">
                <a:cs typeface="Calibri" pitchFamily="34" charset="0"/>
              </a:rPr>
              <a:t>то по строкам </a:t>
            </a:r>
            <a:r>
              <a:rPr lang="ru-RU" altLang="ru-RU" sz="2000" dirty="0">
                <a:solidFill>
                  <a:srgbClr val="C00000"/>
                </a:solidFill>
                <a:cs typeface="Calibri" pitchFamily="34" charset="0"/>
              </a:rPr>
              <a:t>105 и 106 </a:t>
            </a:r>
            <a:r>
              <a:rPr lang="ru-RU" altLang="ru-RU" sz="2000" dirty="0">
                <a:cs typeface="Calibri" pitchFamily="34" charset="0"/>
              </a:rPr>
              <a:t>отражается</a:t>
            </a:r>
            <a:r>
              <a:rPr lang="ru-RU" altLang="ru-RU" sz="2000" dirty="0">
                <a:solidFill>
                  <a:srgbClr val="C00000"/>
                </a:solidFill>
                <a:cs typeface="Calibri" pitchFamily="34" charset="0"/>
              </a:rPr>
              <a:t> стоимость </a:t>
            </a:r>
            <a:r>
              <a:rPr lang="ru-RU" altLang="ru-RU" sz="2000" dirty="0">
                <a:cs typeface="Calibri" pitchFamily="34" charset="0"/>
              </a:rPr>
              <a:t>основных средств </a:t>
            </a:r>
            <a:r>
              <a:rPr lang="ru-RU" altLang="ru-RU" sz="2000" dirty="0">
                <a:solidFill>
                  <a:srgbClr val="C00000"/>
                </a:solidFill>
                <a:cs typeface="Calibri" pitchFamily="34" charset="0"/>
              </a:rPr>
              <a:t>без учета этой переоценки. </a:t>
            </a:r>
            <a:r>
              <a:rPr lang="ru-RU" altLang="ru-RU" sz="2000" dirty="0">
                <a:cs typeface="Calibri" pitchFamily="34" charset="0"/>
              </a:rPr>
              <a:t>При этом данные по строкам </a:t>
            </a:r>
            <a:r>
              <a:rPr lang="ru-RU" altLang="ru-RU" sz="2000" dirty="0" smtClean="0">
                <a:cs typeface="Calibri" pitchFamily="34" charset="0"/>
              </a:rPr>
              <a:t/>
            </a:r>
            <a:br>
              <a:rPr lang="ru-RU" altLang="ru-RU" sz="2000" dirty="0" smtClean="0">
                <a:cs typeface="Calibri" pitchFamily="34" charset="0"/>
              </a:rPr>
            </a:br>
            <a:r>
              <a:rPr lang="ru-RU" altLang="ru-RU" sz="2000" b="1" dirty="0" smtClean="0">
                <a:solidFill>
                  <a:srgbClr val="C00000"/>
                </a:solidFill>
                <a:cs typeface="Calibri" pitchFamily="34" charset="0"/>
              </a:rPr>
              <a:t>105 </a:t>
            </a:r>
            <a:r>
              <a:rPr lang="ru-RU" altLang="ru-RU" sz="2000" b="1" dirty="0">
                <a:solidFill>
                  <a:srgbClr val="C00000"/>
                </a:solidFill>
                <a:cs typeface="Calibri" pitchFamily="34" charset="0"/>
              </a:rPr>
              <a:t>и 106 </a:t>
            </a:r>
            <a:r>
              <a:rPr lang="ru-RU" altLang="ru-RU" sz="2000" dirty="0">
                <a:cs typeface="Calibri" pitchFamily="34" charset="0"/>
              </a:rPr>
              <a:t>должны быть</a:t>
            </a:r>
            <a:r>
              <a:rPr lang="ru-RU" altLang="ru-RU" sz="2000" b="1" dirty="0">
                <a:cs typeface="Calibri" pitchFamily="34" charset="0"/>
              </a:rPr>
              <a:t> </a:t>
            </a:r>
            <a:r>
              <a:rPr lang="ru-RU" altLang="ru-RU" sz="2000" b="1" dirty="0">
                <a:solidFill>
                  <a:srgbClr val="C00000"/>
                </a:solidFill>
                <a:cs typeface="Calibri" pitchFamily="34" charset="0"/>
              </a:rPr>
              <a:t>равны </a:t>
            </a:r>
            <a:r>
              <a:rPr lang="ru-RU" altLang="ru-RU" sz="2000" dirty="0">
                <a:cs typeface="Calibri" pitchFamily="34" charset="0"/>
              </a:rPr>
              <a:t>данным по строкам </a:t>
            </a:r>
            <a:r>
              <a:rPr lang="ru-RU" altLang="ru-RU" sz="2000" b="1" dirty="0">
                <a:solidFill>
                  <a:srgbClr val="C00000"/>
                </a:solidFill>
                <a:cs typeface="Calibri" pitchFamily="34" charset="0"/>
              </a:rPr>
              <a:t>108 и 109 </a:t>
            </a:r>
            <a:r>
              <a:rPr lang="ru-RU" altLang="ru-RU" sz="2000" b="1" dirty="0" smtClean="0">
                <a:solidFill>
                  <a:srgbClr val="C00000"/>
                </a:solidFill>
                <a:cs typeface="Calibri" pitchFamily="34" charset="0"/>
              </a:rPr>
              <a:t>соответственно</a:t>
            </a:r>
            <a:r>
              <a:rPr lang="en-US" altLang="ru-RU" sz="2000" b="1" dirty="0" smtClean="0">
                <a:solidFill>
                  <a:srgbClr val="C00000"/>
                </a:solidFill>
                <a:cs typeface="Calibri" pitchFamily="34" charset="0"/>
              </a:rPr>
              <a:t>:</a:t>
            </a:r>
          </a:p>
          <a:p>
            <a:pPr marL="255588" lvl="1" indent="0" algn="ctr">
              <a:spcBef>
                <a:spcPts val="1800"/>
              </a:spcBef>
              <a:spcAft>
                <a:spcPts val="0"/>
              </a:spcAft>
              <a:buClr>
                <a:srgbClr val="DD7E0E"/>
              </a:buClr>
              <a:buSzPct val="80000"/>
              <a:buFont typeface="Verdana" pitchFamily="34" charset="0"/>
              <a:buNone/>
              <a:tabLst>
                <a:tab pos="179388" algn="l"/>
              </a:tabLst>
              <a:defRPr/>
            </a:pPr>
            <a:r>
              <a:rPr lang="ru-RU" altLang="ru-RU" sz="1700" b="1" dirty="0" smtClean="0">
                <a:solidFill>
                  <a:srgbClr val="C00000"/>
                </a:solidFill>
                <a:cs typeface="Calibri" pitchFamily="34" charset="0"/>
              </a:rPr>
              <a:t>строка 105= строке 108</a:t>
            </a:r>
            <a:r>
              <a:rPr lang="en-US" altLang="ru-RU" sz="1700" b="1" dirty="0" smtClean="0">
                <a:solidFill>
                  <a:srgbClr val="C00000"/>
                </a:solidFill>
                <a:cs typeface="Calibri" pitchFamily="34" charset="0"/>
              </a:rPr>
              <a:t>;</a:t>
            </a:r>
            <a:endParaRPr lang="ru-RU" altLang="ru-RU" sz="1700" b="1" dirty="0" smtClean="0">
              <a:solidFill>
                <a:srgbClr val="C00000"/>
              </a:solidFill>
              <a:cs typeface="Calibri" pitchFamily="34" charset="0"/>
            </a:endParaRPr>
          </a:p>
          <a:p>
            <a:pPr marL="255588" lvl="1" indent="0" algn="ctr">
              <a:spcBef>
                <a:spcPts val="600"/>
              </a:spcBef>
              <a:spcAft>
                <a:spcPts val="0"/>
              </a:spcAft>
              <a:buClr>
                <a:srgbClr val="DD7E0E"/>
              </a:buClr>
              <a:buSzPct val="80000"/>
              <a:buFont typeface="Verdana" pitchFamily="34" charset="0"/>
              <a:buNone/>
              <a:tabLst>
                <a:tab pos="179388" algn="l"/>
              </a:tabLst>
              <a:defRPr/>
            </a:pPr>
            <a:r>
              <a:rPr lang="ru-RU" altLang="ru-RU" sz="1700" b="1" dirty="0" smtClean="0">
                <a:solidFill>
                  <a:srgbClr val="C00000"/>
                </a:solidFill>
                <a:cs typeface="Calibri" pitchFamily="34" charset="0"/>
              </a:rPr>
              <a:t>строка 106=строке 109</a:t>
            </a:r>
            <a:r>
              <a:rPr lang="en-US" altLang="ru-RU" sz="1700" b="1" dirty="0" smtClean="0">
                <a:solidFill>
                  <a:srgbClr val="C00000"/>
                </a:solidFill>
                <a:cs typeface="Calibri" pitchFamily="34" charset="0"/>
              </a:rPr>
              <a:t>.</a:t>
            </a:r>
            <a:endParaRPr lang="ru-RU" altLang="ru-RU" sz="1700" b="1" dirty="0" smtClean="0">
              <a:solidFill>
                <a:srgbClr val="C00000"/>
              </a:solidFill>
              <a:cs typeface="Calibri" pitchFamily="34" charset="0"/>
            </a:endParaRPr>
          </a:p>
          <a:p>
            <a:pPr marL="179388" indent="-179388" algn="just">
              <a:spcBef>
                <a:spcPts val="600"/>
              </a:spcBef>
              <a:spcAft>
                <a:spcPts val="0"/>
              </a:spcAft>
              <a:buClr>
                <a:srgbClr val="DD7E0E"/>
              </a:buClr>
              <a:buSzPct val="80000"/>
              <a:buFont typeface="Wingdings" pitchFamily="2" charset="2"/>
              <a:buChar char="§"/>
              <a:tabLst>
                <a:tab pos="179388" algn="l"/>
              </a:tabLst>
              <a:defRPr/>
            </a:pPr>
            <a:endParaRPr lang="ru-RU" sz="1700" dirty="0" smtClean="0">
              <a:cs typeface="Arial" pitchFamily="34" charset="0"/>
            </a:endParaRPr>
          </a:p>
          <a:p>
            <a:pPr marL="365760" indent="-256032" eaLnBrk="1" fontAlgn="auto" hangingPunct="1">
              <a:spcAft>
                <a:spcPts val="0"/>
              </a:spcAft>
              <a:buFont typeface="Wingdings 3"/>
              <a:buChar char=""/>
              <a:defRPr/>
            </a:pPr>
            <a:endParaRPr lang="ru-RU" altLang="ru-RU" sz="2400" dirty="0" smtClean="0"/>
          </a:p>
        </p:txBody>
      </p:sp>
      <p:sp>
        <p:nvSpPr>
          <p:cNvPr id="67586" name="Заголовок 1"/>
          <p:cNvSpPr>
            <a:spLocks noGrp="1"/>
          </p:cNvSpPr>
          <p:nvPr>
            <p:ph type="title"/>
          </p:nvPr>
        </p:nvSpPr>
        <p:spPr>
          <a:xfrm>
            <a:off x="611188" y="188913"/>
            <a:ext cx="8153400" cy="990600"/>
          </a:xfrm>
        </p:spPr>
        <p:txBody>
          <a:bodyPr/>
          <a:lstStyle/>
          <a:p>
            <a:pPr algn="ctr" eaLnBrk="1" fontAlgn="auto" hangingPunct="1">
              <a:spcAft>
                <a:spcPts val="0"/>
              </a:spcAft>
              <a:defRPr/>
            </a:pP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XI </a:t>
            </a: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«Основные средства» </a:t>
            </a:r>
            <a:b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(нюансы)</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107950" y="908050"/>
          <a:ext cx="8928100" cy="2146299"/>
        </p:xfrm>
        <a:graphic>
          <a:graphicData uri="http://schemas.openxmlformats.org/drawingml/2006/table">
            <a:tbl>
              <a:tblPr>
                <a:tableStyleId>{5C22544A-7EE6-4342-B048-85BDC9FD1C3A}</a:tableStyleId>
              </a:tblPr>
              <a:tblGrid>
                <a:gridCol w="5826098"/>
                <a:gridCol w="944772"/>
                <a:gridCol w="2157230"/>
              </a:tblGrid>
              <a:tr h="3659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Затраты на инновации</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ct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ct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ru-RU" altLang="ru-RU" sz="1200" b="0" i="0" u="none" strike="noStrike" cap="none" normalizeH="0" baseline="0" dirty="0" smtClean="0">
                          <a:ln>
                            <a:noFill/>
                          </a:ln>
                          <a:solidFill>
                            <a:srgbClr val="000000"/>
                          </a:solidFill>
                          <a:effectLst/>
                          <a:latin typeface="Times New Roman" pitchFamily="18" charset="0"/>
                          <a:cs typeface="Times New Roman" pitchFamily="18" charset="0"/>
                        </a:rPr>
                        <a:t>Таблица 12</a:t>
                      </a:r>
                    </a:p>
                    <a:p>
                      <a:pPr marL="0" marR="0" lvl="0" indent="0" algn="r" defTabSz="914400" rtl="0" eaLnBrk="1" fontAlgn="base" latinLnBrk="0" hangingPunct="1">
                        <a:lnSpc>
                          <a:spcPct val="100000"/>
                        </a:lnSpc>
                        <a:spcBef>
                          <a:spcPct val="0"/>
                        </a:spcBef>
                        <a:spcAft>
                          <a:spcPct val="0"/>
                        </a:spcAft>
                        <a:buClrTx/>
                        <a:buSzTx/>
                        <a:buFontTx/>
                        <a:buNone/>
                        <a:tabLst/>
                      </a:pP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ctr"/>
                </a:tc>
              </a:tr>
              <a:tr h="27276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Наименование показателя</a:t>
                      </a:r>
                    </a:p>
                  </a:txBody>
                  <a:tcPr marL="68573" marR="68573" marT="0" marB="0" anchor="ct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Код строки</a:t>
                      </a:r>
                    </a:p>
                  </a:txBody>
                  <a:tcPr marL="68573" marR="6857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Код</a:t>
                      </a:r>
                    </a:p>
                  </a:txBody>
                  <a:tcPr marL="68573" marR="68573" marT="0" marB="0" anchor="ctr"/>
                </a:tc>
              </a:tr>
              <a:tr h="272763">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А</a:t>
                      </a:r>
                    </a:p>
                  </a:txBody>
                  <a:tcPr marL="68573" marR="6857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Б</a:t>
                      </a:r>
                    </a:p>
                  </a:txBody>
                  <a:tcPr marL="68573" marR="6857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a:t>
                      </a:r>
                    </a:p>
                  </a:txBody>
                  <a:tcPr marL="68573" marR="68573" marT="0" marB="0" anchor="ctr"/>
                </a:tc>
              </a:tr>
              <a:tr h="272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Укажите код «1», если Ваша организация в отчетном году:</a:t>
                      </a:r>
                    </a:p>
                  </a:txBody>
                  <a:tcPr marL="68573" marR="68573"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73" marR="68573" marT="0" marB="0" anchor="b"/>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a:ln>
                            <a:noFill/>
                          </a:ln>
                          <a:solidFill>
                            <a:srgbClr val="000000"/>
                          </a:solidFill>
                          <a:effectLst/>
                          <a:latin typeface="Times New Roman" pitchFamily="18" charset="0"/>
                          <a:ea typeface="+mn-ea"/>
                          <a:cs typeface="Times New Roman" pitchFamily="18" charset="0"/>
                        </a:rPr>
                        <a:t> </a:t>
                      </a:r>
                    </a:p>
                  </a:txBody>
                  <a:tcPr marL="68573" marR="68573" marT="0" marB="0" anchor="ctr"/>
                </a:tc>
              </a:tr>
              <a:tr h="272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осуществляла </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затраты на:</a:t>
                      </a:r>
                    </a:p>
                  </a:txBody>
                  <a:tcPr marL="68573" marR="68573"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73" marR="68573" marT="0" marB="0" anchor="b"/>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73" marR="68573" marT="0" marB="0" anchor="ctr"/>
                </a:tc>
              </a:tr>
              <a:tr h="3850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осуществляла затраты на инновации............................................................</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b"/>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170</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b"/>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73" marR="68573" marT="0" marB="0" anchor="ctr"/>
                </a:tc>
              </a:tr>
              <a:tr h="3041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участвовала в совместных проектах по осуществлению инновационной </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деятельности</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73" marR="68573" marT="0" marB="0" anchor="ct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000000"/>
                          </a:solidFill>
                          <a:effectLst/>
                          <a:latin typeface="Times New Roman" pitchFamily="18" charset="0"/>
                          <a:ea typeface="+mn-ea"/>
                          <a:cs typeface="Times New Roman" pitchFamily="18" charset="0"/>
                        </a:rPr>
                        <a:t>17</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6</a:t>
                      </a:r>
                    </a:p>
                  </a:txBody>
                  <a:tcPr marL="68573" marR="68573" marT="0" marB="0" anchor="b"/>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73" marR="68573" marT="0" marB="0" anchor="ctr"/>
                </a:tc>
              </a:tr>
            </a:tbl>
          </a:graphicData>
        </a:graphic>
      </p:graphicFrame>
      <p:sp>
        <p:nvSpPr>
          <p:cNvPr id="69634" name="Заголовок 1"/>
          <p:cNvSpPr>
            <a:spLocks noGrp="1"/>
          </p:cNvSpPr>
          <p:nvPr>
            <p:ph type="title"/>
          </p:nvPr>
        </p:nvSpPr>
        <p:spPr>
          <a:xfrm>
            <a:off x="566737" y="3473"/>
            <a:ext cx="8153400" cy="990600"/>
          </a:xfrm>
        </p:spPr>
        <p:txBody>
          <a:bodyPr/>
          <a:lstStyle/>
          <a:p>
            <a:pPr algn="ctr" eaLnBrk="1" fontAlgn="auto" hangingPunct="1">
              <a:spcAft>
                <a:spcPts val="0"/>
              </a:spcAft>
              <a:defRPr/>
            </a:pP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a:t>
            </a:r>
            <a:r>
              <a:rPr lang="en-US"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XII</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a:t>
            </a:r>
          </a:p>
        </p:txBody>
      </p:sp>
      <p:graphicFrame>
        <p:nvGraphicFramePr>
          <p:cNvPr id="5" name="Таблица 4"/>
          <p:cNvGraphicFramePr>
            <a:graphicFrameLocks noGrp="1"/>
          </p:cNvGraphicFramePr>
          <p:nvPr/>
        </p:nvGraphicFramePr>
        <p:xfrm>
          <a:off x="49213" y="3933825"/>
          <a:ext cx="9001126" cy="2232026"/>
        </p:xfrm>
        <a:graphic>
          <a:graphicData uri="http://schemas.openxmlformats.org/drawingml/2006/table">
            <a:tbl>
              <a:tblPr>
                <a:tableStyleId>{5C22544A-7EE6-4342-B048-85BDC9FD1C3A}</a:tableStyleId>
              </a:tblPr>
              <a:tblGrid>
                <a:gridCol w="5873750"/>
                <a:gridCol w="952501"/>
                <a:gridCol w="2174875"/>
              </a:tblGrid>
              <a:tr h="480504">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Наименование </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показателя</a:t>
                      </a:r>
                    </a:p>
                  </a:txBody>
                  <a:tcPr marL="68582" marR="68582" marT="0" marB="0" anchor="ct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a:ln>
                            <a:noFill/>
                          </a:ln>
                          <a:solidFill>
                            <a:srgbClr val="000000"/>
                          </a:solidFill>
                          <a:effectLst/>
                          <a:latin typeface="Times New Roman" pitchFamily="18" charset="0"/>
                          <a:ea typeface="+mn-ea"/>
                          <a:cs typeface="Times New Roman" pitchFamily="18" charset="0"/>
                        </a:rPr>
                        <a:t>Код строки</a:t>
                      </a:r>
                    </a:p>
                  </a:txBody>
                  <a:tcPr marL="68582" marR="68582" marT="0" marB="0" anchor="ctr"/>
                </a:tc>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За отчетный год</a:t>
                      </a:r>
                    </a:p>
                  </a:txBody>
                  <a:tcPr marL="68582" marR="68582" marT="0" marB="0" anchor="ctr"/>
                </a:tc>
              </a:tr>
              <a:tr h="386700">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А</a:t>
                      </a:r>
                    </a:p>
                  </a:txBody>
                  <a:tcPr marL="68582" marR="68582" marT="0" marB="0" anchor="ctr"/>
                </a:tc>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Б</a:t>
                      </a:r>
                    </a:p>
                  </a:txBody>
                  <a:tcPr marL="68582" marR="68582" marT="0" marB="0" anchor="ctr"/>
                </a:tc>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a:t>
                      </a:r>
                    </a:p>
                  </a:txBody>
                  <a:tcPr marL="68582" marR="68582" marT="0" marB="0" anchor="ctr"/>
                </a:tc>
              </a:tr>
              <a:tr h="818894">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Объем отгруженной продукции (работ, услуг) собственного производства в отпускных ценах за вычетом налогов и сборов, исчисляемых из выручки</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82" marR="68582" marT="0" marB="0" anchor="b"/>
                </a:tc>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173</a:t>
                      </a:r>
                    </a:p>
                  </a:txBody>
                  <a:tcPr marL="68582" marR="68582" marT="0" marB="0" anchor="b"/>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82" marR="68582" marT="0" marB="0" anchor="ctr"/>
                </a:tc>
              </a:tr>
              <a:tr h="545928">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       из </a:t>
                      </a: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него инновационной продукции (работ, услуг</a:t>
                      </a:r>
                      <a:r>
                        <a:rPr kumimoji="0" lang="ru-RU" sz="1200" b="0" i="0" u="none" strike="noStrike" kern="1200" cap="none" normalizeH="0" baseline="0" dirty="0" smtClean="0">
                          <a:ln>
                            <a:noFill/>
                          </a:ln>
                          <a:solidFill>
                            <a:srgbClr val="000000"/>
                          </a:solidFill>
                          <a:effectLst/>
                          <a:latin typeface="Times New Roman" pitchFamily="18" charset="0"/>
                          <a:ea typeface="+mn-ea"/>
                          <a:cs typeface="Times New Roman" pitchFamily="18" charset="0"/>
                        </a:rPr>
                        <a:t>)....................................................</a:t>
                      </a:r>
                      <a:endPar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endParaRPr>
                    </a:p>
                  </a:txBody>
                  <a:tcPr marL="68582" marR="68582" marT="0" marB="0" anchor="b"/>
                </a:tc>
                <a:tc>
                  <a:txBody>
                    <a:bodyPr/>
                    <a:lstStyle/>
                    <a:p>
                      <a:pPr marL="179388" marR="0" lvl="0" indent="0" algn="ctr"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174</a:t>
                      </a:r>
                    </a:p>
                  </a:txBody>
                  <a:tcPr marL="68582" marR="68582" marT="0" marB="0" anchor="b"/>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kern="1200" cap="none" normalizeH="0" baseline="0" dirty="0">
                          <a:ln>
                            <a:noFill/>
                          </a:ln>
                          <a:solidFill>
                            <a:srgbClr val="000000"/>
                          </a:solidFill>
                          <a:effectLst/>
                          <a:latin typeface="Times New Roman" pitchFamily="18" charset="0"/>
                          <a:ea typeface="+mn-ea"/>
                          <a:cs typeface="Times New Roman" pitchFamily="18" charset="0"/>
                        </a:rPr>
                        <a:t> </a:t>
                      </a:r>
                    </a:p>
                  </a:txBody>
                  <a:tcPr marL="68582" marR="68582" marT="0" marB="0" anchor="ctr"/>
                </a:tc>
              </a:tr>
            </a:tbl>
          </a:graphicData>
        </a:graphic>
      </p:graphicFrame>
      <p:sp>
        <p:nvSpPr>
          <p:cNvPr id="97339" name="Rectangle 1"/>
          <p:cNvSpPr>
            <a:spLocks noChangeArrowheads="1"/>
          </p:cNvSpPr>
          <p:nvPr/>
        </p:nvSpPr>
        <p:spPr bwMode="auto">
          <a:xfrm>
            <a:off x="250825" y="3276600"/>
            <a:ext cx="87852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algn="r" eaLnBrk="1" hangingPunct="1">
              <a:spcBef>
                <a:spcPct val="0"/>
              </a:spcBef>
              <a:buClrTx/>
              <a:buSzTx/>
              <a:buFontTx/>
              <a:buNone/>
            </a:pPr>
            <a:r>
              <a:rPr lang="ru-RU" altLang="ru-RU" sz="1200" dirty="0">
                <a:solidFill>
                  <a:srgbClr val="000000"/>
                </a:solidFill>
                <a:latin typeface="Times New Roman" pitchFamily="18" charset="0"/>
                <a:cs typeface="Times New Roman" pitchFamily="18" charset="0"/>
              </a:rPr>
              <a:t>Таблица 13</a:t>
            </a:r>
          </a:p>
          <a:p>
            <a:pPr algn="r" eaLnBrk="1" hangingPunct="1">
              <a:spcBef>
                <a:spcPct val="0"/>
              </a:spcBef>
              <a:buClrTx/>
              <a:buSzTx/>
              <a:buFontTx/>
              <a:buNone/>
            </a:pPr>
            <a:r>
              <a:rPr lang="ru-RU" altLang="ru-RU" sz="1200" dirty="0">
                <a:solidFill>
                  <a:srgbClr val="000000"/>
                </a:solidFill>
                <a:latin typeface="Times New Roman" pitchFamily="18" charset="0"/>
                <a:cs typeface="Times New Roman" pitchFamily="18" charset="0"/>
              </a:rPr>
              <a:t>Объём отгруженной продукции                                   </a:t>
            </a:r>
            <a:r>
              <a:rPr lang="ru-RU" altLang="ru-RU" sz="1400" dirty="0">
                <a:solidFill>
                  <a:srgbClr val="FF0000"/>
                </a:solidFill>
                <a:latin typeface="Times New Roman" pitchFamily="18" charset="0"/>
                <a:cs typeface="Times New Roman" pitchFamily="18" charset="0"/>
              </a:rPr>
              <a:t>тысяч рублей, в целых числах</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Объект 2"/>
          <p:cNvSpPr>
            <a:spLocks noGrp="1"/>
          </p:cNvSpPr>
          <p:nvPr>
            <p:ph idx="1"/>
          </p:nvPr>
        </p:nvSpPr>
        <p:spPr>
          <a:xfrm>
            <a:off x="457200" y="1481138"/>
            <a:ext cx="8229600" cy="5043487"/>
          </a:xfrm>
        </p:spPr>
        <p:txBody>
          <a:bodyPr/>
          <a:lstStyle/>
          <a:p>
            <a:pPr marL="0" indent="0" algn="just">
              <a:spcBef>
                <a:spcPts val="1200"/>
              </a:spcBef>
              <a:spcAft>
                <a:spcPts val="1200"/>
              </a:spcAft>
              <a:buClr>
                <a:srgbClr val="DD7E0E"/>
              </a:buClr>
              <a:buSzPct val="80000"/>
              <a:buFont typeface="Wingdings 3" pitchFamily="18" charset="2"/>
              <a:buNone/>
              <a:tabLst>
                <a:tab pos="179388" algn="l"/>
              </a:tabLst>
              <a:defRPr/>
            </a:pPr>
            <a:r>
              <a:rPr lang="ru-RU" altLang="ru-RU" sz="1800" b="1" dirty="0" smtClean="0">
                <a:solidFill>
                  <a:srgbClr val="C00000"/>
                </a:solidFill>
              </a:rPr>
              <a:t>Заполняет</a:t>
            </a:r>
            <a:r>
              <a:rPr lang="ru-RU" altLang="ru-RU" sz="1800" b="1" dirty="0" smtClean="0">
                <a:solidFill>
                  <a:srgbClr val="CC6600"/>
                </a:solidFill>
              </a:rPr>
              <a:t> </a:t>
            </a:r>
            <a:r>
              <a:rPr lang="ru-RU" altLang="ru-RU" sz="1800" dirty="0" smtClean="0">
                <a:cs typeface="Arial" charset="0"/>
              </a:rPr>
              <a:t>организация,</a:t>
            </a:r>
            <a:r>
              <a:rPr lang="ru-RU" altLang="ru-RU" sz="1800" b="1" dirty="0" smtClean="0">
                <a:solidFill>
                  <a:srgbClr val="CC6600"/>
                </a:solidFill>
                <a:cs typeface="Arial" charset="0"/>
              </a:rPr>
              <a:t> </a:t>
            </a:r>
            <a:r>
              <a:rPr lang="ru-RU" altLang="ru-RU" sz="1800" b="1" dirty="0" smtClean="0">
                <a:solidFill>
                  <a:srgbClr val="C00000"/>
                </a:solidFill>
                <a:cs typeface="Arial" charset="0"/>
              </a:rPr>
              <a:t>основной вид экономической деятельности </a:t>
            </a:r>
            <a:r>
              <a:rPr lang="ru-RU" altLang="ru-RU" sz="1800" dirty="0" smtClean="0">
                <a:cs typeface="Arial" charset="0"/>
              </a:rPr>
              <a:t>которой в</a:t>
            </a:r>
            <a:r>
              <a:rPr lang="ru-RU" altLang="ru-RU" sz="1800" b="1" dirty="0" smtClean="0">
                <a:solidFill>
                  <a:srgbClr val="CC6600"/>
                </a:solidFill>
                <a:cs typeface="Arial" charset="0"/>
              </a:rPr>
              <a:t> </a:t>
            </a:r>
            <a:r>
              <a:rPr lang="ru-RU" altLang="ru-RU" sz="1800" b="1" dirty="0" smtClean="0">
                <a:solidFill>
                  <a:srgbClr val="C00000"/>
                </a:solidFill>
                <a:cs typeface="Arial" charset="0"/>
              </a:rPr>
              <a:t>2022 году </a:t>
            </a:r>
            <a:r>
              <a:rPr lang="ru-RU" altLang="ru-RU" sz="1800" dirty="0" smtClean="0">
                <a:cs typeface="Arial" charset="0"/>
              </a:rPr>
              <a:t>классифицировался по ОКРБ 005-2011:</a:t>
            </a:r>
            <a:r>
              <a:rPr lang="ru-RU" altLang="ru-RU" sz="1800" b="1" dirty="0" smtClean="0">
                <a:solidFill>
                  <a:srgbClr val="CC6600"/>
                </a:solidFill>
                <a:cs typeface="Arial" charset="0"/>
              </a:rPr>
              <a:t> </a:t>
            </a:r>
          </a:p>
          <a:p>
            <a:pPr marL="179388" indent="-179388">
              <a:spcBef>
                <a:spcPct val="0"/>
              </a:spcBef>
              <a:buClr>
                <a:srgbClr val="DD7E0E"/>
              </a:buClr>
              <a:buSzPct val="80000"/>
              <a:buFont typeface="Arial" charset="0"/>
              <a:buChar char="•"/>
              <a:tabLst>
                <a:tab pos="179388" algn="l"/>
              </a:tabLst>
              <a:defRPr/>
            </a:pPr>
            <a:r>
              <a:rPr lang="ru-RU" altLang="ru-RU" sz="1800" dirty="0" smtClean="0">
                <a:ea typeface="Times New Roman" pitchFamily="18" charset="0"/>
                <a:cs typeface="Arial" charset="0"/>
              </a:rPr>
              <a:t>в области промышленности </a:t>
            </a:r>
            <a:r>
              <a:rPr lang="ru-RU" altLang="ru-RU" sz="1800" i="1" dirty="0" smtClean="0">
                <a:solidFill>
                  <a:srgbClr val="0070C0"/>
                </a:solidFill>
                <a:ea typeface="Times New Roman" pitchFamily="18" charset="0"/>
                <a:cs typeface="Arial" charset="0"/>
              </a:rPr>
              <a:t>(</a:t>
            </a:r>
            <a:r>
              <a:rPr lang="ru-RU" altLang="ru-RU" sz="1800" i="1" dirty="0" smtClean="0">
                <a:solidFill>
                  <a:srgbClr val="0070C0"/>
                </a:solidFill>
                <a:cs typeface="Times New Roman" pitchFamily="18" charset="0"/>
              </a:rPr>
              <a:t>разделы с 05 по 39)</a:t>
            </a:r>
            <a:r>
              <a:rPr lang="en-US" altLang="ru-RU" sz="1800" i="1" dirty="0" smtClean="0">
                <a:solidFill>
                  <a:srgbClr val="0070C0"/>
                </a:solidFill>
                <a:cs typeface="Times New Roman" pitchFamily="18" charset="0"/>
              </a:rPr>
              <a:t>;</a:t>
            </a:r>
            <a:endParaRPr lang="ru-RU" altLang="ru-RU" sz="1800" i="1" dirty="0" smtClean="0">
              <a:solidFill>
                <a:srgbClr val="0070C0"/>
              </a:solidFill>
              <a:cs typeface="Times New Roman" pitchFamily="18" charset="0"/>
            </a:endParaRPr>
          </a:p>
          <a:p>
            <a:pPr marL="179388" indent="-179388">
              <a:spcBef>
                <a:spcPct val="0"/>
              </a:spcBef>
              <a:buClr>
                <a:srgbClr val="DD7E0E"/>
              </a:buClr>
              <a:buSzPct val="80000"/>
              <a:buFont typeface="Arial" charset="0"/>
              <a:buChar char="•"/>
              <a:tabLst>
                <a:tab pos="179388" algn="l"/>
              </a:tabLst>
              <a:defRPr/>
            </a:pPr>
            <a:r>
              <a:rPr lang="ru-RU" altLang="ru-RU" sz="1800" dirty="0" smtClean="0">
                <a:solidFill>
                  <a:srgbClr val="000000"/>
                </a:solidFill>
                <a:cs typeface="Times New Roman" pitchFamily="18" charset="0"/>
              </a:rPr>
              <a:t>в области телекоммуникаций </a:t>
            </a:r>
            <a:r>
              <a:rPr lang="ru-RU" altLang="ru-RU" sz="1800" i="1" dirty="0" smtClean="0">
                <a:solidFill>
                  <a:srgbClr val="0070C0"/>
                </a:solidFill>
                <a:cs typeface="Times New Roman" pitchFamily="18" charset="0"/>
              </a:rPr>
              <a:t>(раздел 61)</a:t>
            </a:r>
            <a:r>
              <a:rPr lang="en-US" altLang="ru-RU" sz="1800" i="1" dirty="0" smtClean="0">
                <a:solidFill>
                  <a:srgbClr val="0070C0"/>
                </a:solidFill>
                <a:cs typeface="Times New Roman" pitchFamily="18" charset="0"/>
              </a:rPr>
              <a:t>;</a:t>
            </a:r>
            <a:endParaRPr lang="ru-RU" altLang="ru-RU" sz="1800" i="1" dirty="0" smtClean="0">
              <a:solidFill>
                <a:srgbClr val="0070C0"/>
              </a:solidFill>
              <a:cs typeface="Times New Roman" pitchFamily="18" charset="0"/>
            </a:endParaRPr>
          </a:p>
          <a:p>
            <a:pPr marL="179388" indent="-179388" algn="just">
              <a:spcBef>
                <a:spcPct val="0"/>
              </a:spcBef>
              <a:buClr>
                <a:srgbClr val="DD7E0E"/>
              </a:buClr>
              <a:buSzPct val="80000"/>
              <a:buFont typeface="Arial" charset="0"/>
              <a:buChar char="•"/>
              <a:tabLst>
                <a:tab pos="179388" algn="l"/>
              </a:tabLst>
              <a:defRPr/>
            </a:pPr>
            <a:r>
              <a:rPr lang="ru-RU" altLang="ru-RU" sz="1800" dirty="0" smtClean="0">
                <a:solidFill>
                  <a:srgbClr val="000000"/>
                </a:solidFill>
                <a:cs typeface="Times New Roman" pitchFamily="18" charset="0"/>
              </a:rPr>
              <a:t>в области компьютерного программирования,</a:t>
            </a:r>
            <a:r>
              <a:rPr lang="en-US" altLang="ru-RU" sz="1800" dirty="0" smtClean="0">
                <a:solidFill>
                  <a:srgbClr val="000000"/>
                </a:solidFill>
                <a:cs typeface="Times New Roman" pitchFamily="18" charset="0"/>
              </a:rPr>
              <a:t> </a:t>
            </a:r>
            <a:r>
              <a:rPr lang="ru-RU" altLang="ru-RU" sz="1800" dirty="0" smtClean="0">
                <a:solidFill>
                  <a:srgbClr val="000000"/>
                </a:solidFill>
                <a:cs typeface="Times New Roman" pitchFamily="18" charset="0"/>
              </a:rPr>
              <a:t>консультационных </a:t>
            </a:r>
            <a:br>
              <a:rPr lang="ru-RU" altLang="ru-RU" sz="1800" dirty="0" smtClean="0">
                <a:solidFill>
                  <a:srgbClr val="000000"/>
                </a:solidFill>
                <a:cs typeface="Times New Roman" pitchFamily="18" charset="0"/>
              </a:rPr>
            </a:br>
            <a:r>
              <a:rPr lang="ru-RU" altLang="ru-RU" sz="1800" dirty="0" smtClean="0">
                <a:solidFill>
                  <a:srgbClr val="000000"/>
                </a:solidFill>
                <a:cs typeface="Times New Roman" pitchFamily="18" charset="0"/>
              </a:rPr>
              <a:t>и других сопутствующих услуг </a:t>
            </a:r>
            <a:r>
              <a:rPr lang="ru-RU" altLang="ru-RU" sz="1800" i="1" dirty="0" smtClean="0">
                <a:solidFill>
                  <a:srgbClr val="0070C0"/>
                </a:solidFill>
                <a:cs typeface="Times New Roman" pitchFamily="18" charset="0"/>
              </a:rPr>
              <a:t>(раздел 62)</a:t>
            </a:r>
            <a:r>
              <a:rPr lang="en-US" altLang="ru-RU" sz="1800" i="1" dirty="0" smtClean="0">
                <a:solidFill>
                  <a:srgbClr val="0070C0"/>
                </a:solidFill>
                <a:cs typeface="Times New Roman" pitchFamily="18" charset="0"/>
              </a:rPr>
              <a:t>;</a:t>
            </a:r>
            <a:endParaRPr lang="ru-RU" altLang="ru-RU" sz="1800" i="1" dirty="0" smtClean="0">
              <a:solidFill>
                <a:srgbClr val="0070C0"/>
              </a:solidFill>
              <a:cs typeface="Times New Roman" pitchFamily="18" charset="0"/>
            </a:endParaRPr>
          </a:p>
          <a:p>
            <a:pPr marL="179388" indent="-179388">
              <a:spcBef>
                <a:spcPct val="0"/>
              </a:spcBef>
              <a:buClr>
                <a:srgbClr val="DD7E0E"/>
              </a:buClr>
              <a:buSzPct val="80000"/>
              <a:buFont typeface="Arial" charset="0"/>
              <a:buChar char="•"/>
              <a:tabLst>
                <a:tab pos="179388" algn="l"/>
              </a:tabLst>
              <a:defRPr/>
            </a:pPr>
            <a:r>
              <a:rPr lang="ru-RU" altLang="ru-RU" sz="1800" dirty="0" smtClean="0">
                <a:solidFill>
                  <a:srgbClr val="000000"/>
                </a:solidFill>
                <a:cs typeface="Times New Roman" pitchFamily="18" charset="0"/>
              </a:rPr>
              <a:t>в области информационного обслуживания </a:t>
            </a:r>
            <a:r>
              <a:rPr lang="ru-RU" altLang="ru-RU" sz="1800" i="1" dirty="0" smtClean="0">
                <a:solidFill>
                  <a:srgbClr val="0070C0"/>
                </a:solidFill>
                <a:cs typeface="Times New Roman" pitchFamily="18" charset="0"/>
              </a:rPr>
              <a:t>(раздел 63, кроме деятельности информационных агентств (подкласса 63910))</a:t>
            </a:r>
            <a:r>
              <a:rPr lang="en-US" altLang="ru-RU" sz="1800" i="1" dirty="0" smtClean="0">
                <a:solidFill>
                  <a:srgbClr val="0070C0"/>
                </a:solidFill>
                <a:cs typeface="Times New Roman" pitchFamily="18" charset="0"/>
              </a:rPr>
              <a:t>.</a:t>
            </a:r>
            <a:endParaRPr lang="ru-RU" altLang="ru-RU" sz="1800" i="1" dirty="0">
              <a:solidFill>
                <a:srgbClr val="0070C0"/>
              </a:solidFill>
            </a:endParaRPr>
          </a:p>
          <a:p>
            <a:pPr marL="0" indent="0">
              <a:spcBef>
                <a:spcPct val="0"/>
              </a:spcBef>
              <a:buClr>
                <a:srgbClr val="DD7E0E"/>
              </a:buClr>
              <a:buSzPct val="80000"/>
              <a:buFont typeface="Wingdings 3" pitchFamily="18" charset="2"/>
              <a:buNone/>
              <a:tabLst>
                <a:tab pos="179388" algn="l"/>
              </a:tabLst>
              <a:defRPr/>
            </a:pPr>
            <a:endParaRPr lang="ru-RU" altLang="ru-RU" sz="1800" b="1" dirty="0" smtClean="0">
              <a:solidFill>
                <a:srgbClr val="C00000"/>
              </a:solidFill>
            </a:endParaRPr>
          </a:p>
          <a:p>
            <a:pPr marL="0" indent="0">
              <a:spcBef>
                <a:spcPct val="0"/>
              </a:spcBef>
              <a:buClr>
                <a:srgbClr val="DD7E0E"/>
              </a:buClr>
              <a:buSzPct val="80000"/>
              <a:buFont typeface="Wingdings 3" pitchFamily="18" charset="2"/>
              <a:buNone/>
              <a:tabLst>
                <a:tab pos="179388" algn="l"/>
              </a:tabLst>
              <a:defRPr/>
            </a:pPr>
            <a:r>
              <a:rPr lang="ru-RU" altLang="ru-RU" sz="1800" b="1" dirty="0" smtClean="0">
                <a:solidFill>
                  <a:srgbClr val="C00000"/>
                </a:solidFill>
              </a:rPr>
              <a:t>Не заполняет </a:t>
            </a:r>
            <a:r>
              <a:rPr lang="ru-RU" altLang="ru-RU" sz="1800" dirty="0" smtClean="0"/>
              <a:t>организация:</a:t>
            </a:r>
          </a:p>
          <a:p>
            <a:pPr marL="179388" indent="-179388" algn="just">
              <a:spcBef>
                <a:spcPct val="0"/>
              </a:spcBef>
              <a:buClr>
                <a:srgbClr val="DD7E0E"/>
              </a:buClr>
              <a:buSzPct val="80000"/>
              <a:buFont typeface="Arial" charset="0"/>
              <a:buChar char="•"/>
              <a:tabLst>
                <a:tab pos="179388" algn="l"/>
              </a:tabLst>
              <a:defRPr/>
            </a:pPr>
            <a:r>
              <a:rPr lang="ru-RU" altLang="ru-RU" sz="1800" dirty="0" smtClean="0">
                <a:cs typeface="Arial" charset="0"/>
              </a:rPr>
              <a:t>применяющая упрощенную систему налогообложения </a:t>
            </a:r>
            <a:r>
              <a:rPr lang="en-US" altLang="ru-RU" sz="1800" dirty="0" smtClean="0">
                <a:cs typeface="Arial" charset="0"/>
              </a:rPr>
              <a:t/>
            </a:r>
            <a:br>
              <a:rPr lang="en-US" altLang="ru-RU" sz="1800" dirty="0" smtClean="0">
                <a:cs typeface="Arial" charset="0"/>
              </a:rPr>
            </a:br>
            <a:r>
              <a:rPr lang="ru-RU" altLang="ru-RU" sz="1800" dirty="0" smtClean="0">
                <a:cs typeface="Arial" charset="0"/>
              </a:rPr>
              <a:t>и ведущая учет в книге учета доходов и расходов</a:t>
            </a:r>
            <a:r>
              <a:rPr lang="ru-RU" altLang="ru-RU" sz="1800" dirty="0" smtClean="0"/>
              <a:t> организаций </a:t>
            </a:r>
            <a:br>
              <a:rPr lang="ru-RU" altLang="ru-RU" sz="1800" dirty="0" smtClean="0"/>
            </a:br>
            <a:r>
              <a:rPr lang="ru-RU" altLang="ru-RU" sz="1800" dirty="0" smtClean="0"/>
              <a:t>и индивидуальных предпринимателей, применяющих прощенную систему налогообложения</a:t>
            </a:r>
            <a:r>
              <a:rPr lang="ru-RU" altLang="ru-RU" sz="1800" dirty="0" smtClean="0">
                <a:cs typeface="Arial" charset="0"/>
              </a:rPr>
              <a:t>;</a:t>
            </a:r>
          </a:p>
          <a:p>
            <a:pPr marL="179388" indent="-179388">
              <a:spcBef>
                <a:spcPts val="200"/>
              </a:spcBef>
              <a:buClr>
                <a:srgbClr val="DD7E0E"/>
              </a:buClr>
              <a:buSzPct val="80000"/>
              <a:buFont typeface="Arial" charset="0"/>
              <a:buChar char="•"/>
              <a:tabLst>
                <a:tab pos="179388" algn="l"/>
              </a:tabLst>
              <a:defRPr/>
            </a:pPr>
            <a:r>
              <a:rPr lang="ru-RU" altLang="ru-RU" sz="1800" dirty="0" smtClean="0">
                <a:cs typeface="Times New Roman" pitchFamily="18" charset="0"/>
              </a:rPr>
              <a:t>резидент Парка высоких технологий или резидент научно-технологического парка</a:t>
            </a:r>
            <a:r>
              <a:rPr lang="en-US" altLang="ru-RU" sz="1800" dirty="0" smtClean="0">
                <a:cs typeface="Times New Roman" pitchFamily="18" charset="0"/>
              </a:rPr>
              <a:t>.</a:t>
            </a:r>
            <a:endParaRPr lang="ru-RU" altLang="ru-RU" sz="1800" dirty="0" smtClean="0">
              <a:cs typeface="Times New Roman" pitchFamily="18" charset="0"/>
            </a:endParaRPr>
          </a:p>
          <a:p>
            <a:pPr marL="179388" indent="-179388" eaLnBrk="1" hangingPunct="1">
              <a:tabLst>
                <a:tab pos="179388" algn="l"/>
              </a:tabLst>
              <a:defRPr/>
            </a:pPr>
            <a:endParaRPr lang="ru-RU" altLang="ru-RU" sz="2000" dirty="0" smtClean="0"/>
          </a:p>
        </p:txBody>
      </p:sp>
      <p:sp>
        <p:nvSpPr>
          <p:cNvPr id="55298" name="Заголовок 1"/>
          <p:cNvSpPr>
            <a:spLocks noGrp="1"/>
          </p:cNvSpPr>
          <p:nvPr>
            <p:ph type="title"/>
          </p:nvPr>
        </p:nvSpPr>
        <p:spPr/>
        <p:txBody>
          <a:bodyPr>
            <a:noAutofit/>
          </a:bodyPr>
          <a:lstStyle/>
          <a:p>
            <a:pPr algn="ctr" eaLnBrk="1" fontAlgn="auto" hangingPunct="1">
              <a:spcAft>
                <a:spcPts val="0"/>
              </a:spcAft>
              <a:defRPr/>
            </a:pP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0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a:t>
            </a:r>
            <a:r>
              <a:rPr lang="en-US" sz="20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sz="20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(изменения, н</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юансы</a:t>
            </a:r>
            <a:r>
              <a:rPr lang="ru-RU" altLang="ru-RU" sz="20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Объект 1"/>
          <p:cNvSpPr>
            <a:spLocks noGrp="1"/>
          </p:cNvSpPr>
          <p:nvPr>
            <p:ph idx="1"/>
          </p:nvPr>
        </p:nvSpPr>
        <p:spPr/>
        <p:txBody>
          <a:bodyPr/>
          <a:lstStyle/>
          <a:p>
            <a:pPr marL="179388" indent="-179388" algn="just">
              <a:spcBef>
                <a:spcPts val="1800"/>
              </a:spcBef>
              <a:buClr>
                <a:srgbClr val="CC6600"/>
              </a:buClr>
              <a:buSzPct val="80000"/>
              <a:buFont typeface="Wingdings" pitchFamily="2" charset="2"/>
              <a:buChar char="§"/>
              <a:tabLst>
                <a:tab pos="714375" algn="l"/>
              </a:tabLst>
            </a:pPr>
            <a:r>
              <a:rPr lang="ru-RU" altLang="ru-RU" sz="2000" dirty="0">
                <a:solidFill>
                  <a:srgbClr val="C00000"/>
                </a:solidFill>
              </a:rPr>
              <a:t>П</a:t>
            </a:r>
            <a:r>
              <a:rPr lang="ru-RU" altLang="ru-RU" sz="2000" dirty="0" smtClean="0">
                <a:solidFill>
                  <a:srgbClr val="C00000"/>
                </a:solidFill>
              </a:rPr>
              <a:t>о </a:t>
            </a:r>
            <a:r>
              <a:rPr lang="ru-RU" altLang="ru-RU" sz="2000" dirty="0" smtClean="0">
                <a:solidFill>
                  <a:srgbClr val="C00000"/>
                </a:solidFill>
              </a:rPr>
              <a:t>строке 170 </a:t>
            </a:r>
            <a:r>
              <a:rPr lang="ru-RU" altLang="ru-RU" sz="2000" dirty="0" smtClean="0"/>
              <a:t>таблицы 12 </a:t>
            </a:r>
            <a:r>
              <a:rPr lang="ru-RU" altLang="ru-RU" sz="2000" b="1" dirty="0" smtClean="0"/>
              <a:t>код 1</a:t>
            </a:r>
            <a:r>
              <a:rPr lang="ru-RU" altLang="ru-RU" sz="2000" dirty="0" smtClean="0"/>
              <a:t> проставляется, если организация в отчетном году осуществляла затраты </a:t>
            </a:r>
            <a:br>
              <a:rPr lang="ru-RU" altLang="ru-RU" sz="2000" dirty="0" smtClean="0"/>
            </a:br>
            <a:r>
              <a:rPr lang="ru-RU" altLang="ru-RU" sz="2000" dirty="0" smtClean="0"/>
              <a:t>на инновации: продуктовые инновации и (или) инновации </a:t>
            </a:r>
            <a:r>
              <a:rPr lang="ru-RU" altLang="ru-RU" sz="2000" dirty="0" smtClean="0"/>
              <a:t>бизнес-процесса.</a:t>
            </a:r>
            <a:endParaRPr lang="ru-RU" altLang="ru-RU" sz="2000" dirty="0" smtClean="0"/>
          </a:p>
          <a:p>
            <a:pPr marL="179388" indent="-179388" algn="just">
              <a:spcBef>
                <a:spcPts val="1800"/>
              </a:spcBef>
              <a:buClr>
                <a:srgbClr val="CC6600"/>
              </a:buClr>
              <a:buSzPct val="80000"/>
              <a:buFont typeface="Wingdings" pitchFamily="2" charset="2"/>
              <a:buChar char="§"/>
              <a:tabLst>
                <a:tab pos="714375" algn="l"/>
              </a:tabLst>
            </a:pPr>
            <a:r>
              <a:rPr lang="ru-RU" altLang="ru-RU" sz="2000" dirty="0"/>
              <a:t>П</a:t>
            </a:r>
            <a:r>
              <a:rPr lang="ru-RU" altLang="ru-RU" sz="2000" dirty="0" smtClean="0"/>
              <a:t>родуктовые </a:t>
            </a:r>
            <a:r>
              <a:rPr lang="ru-RU" altLang="ru-RU" sz="2000" dirty="0" smtClean="0"/>
              <a:t>инновации и инновации бизнес-процесса могут быть новыми для организации, но необязательно новыми для </a:t>
            </a:r>
            <a:r>
              <a:rPr lang="ru-RU" altLang="ru-RU" sz="2000" dirty="0" smtClean="0"/>
              <a:t>рынка. </a:t>
            </a:r>
            <a:endParaRPr lang="ru-RU" altLang="ru-RU" sz="2000" dirty="0" smtClean="0"/>
          </a:p>
          <a:p>
            <a:pPr marL="179388" indent="-179388" algn="just">
              <a:spcBef>
                <a:spcPts val="1800"/>
              </a:spcBef>
              <a:buClr>
                <a:srgbClr val="CC6600"/>
              </a:buClr>
              <a:buSzPct val="80000"/>
              <a:buFont typeface="Wingdings" pitchFamily="2" charset="2"/>
              <a:buChar char="§"/>
              <a:tabLst>
                <a:tab pos="714375" algn="l"/>
              </a:tabLst>
            </a:pPr>
            <a:r>
              <a:rPr lang="ru-RU" altLang="ru-RU" sz="2000" dirty="0">
                <a:solidFill>
                  <a:srgbClr val="C00000"/>
                </a:solidFill>
              </a:rPr>
              <a:t>П</a:t>
            </a:r>
            <a:r>
              <a:rPr lang="ru-RU" altLang="ru-RU" sz="2000" dirty="0" smtClean="0">
                <a:solidFill>
                  <a:srgbClr val="C00000"/>
                </a:solidFill>
              </a:rPr>
              <a:t>о </a:t>
            </a:r>
            <a:r>
              <a:rPr lang="ru-RU" altLang="ru-RU" sz="2000" dirty="0" smtClean="0">
                <a:solidFill>
                  <a:srgbClr val="C00000"/>
                </a:solidFill>
              </a:rPr>
              <a:t>строке 176 </a:t>
            </a:r>
            <a:r>
              <a:rPr lang="ru-RU" altLang="ru-RU" sz="2000" dirty="0" smtClean="0"/>
              <a:t>таблицы 12 </a:t>
            </a:r>
            <a:r>
              <a:rPr lang="ru-RU" altLang="ru-RU" sz="2000" b="1" dirty="0" smtClean="0"/>
              <a:t>код 1</a:t>
            </a:r>
            <a:r>
              <a:rPr lang="ru-RU" altLang="ru-RU" sz="2000" dirty="0" smtClean="0"/>
              <a:t> проставляется в случае участия организации в совместных проектах </a:t>
            </a:r>
            <a:br>
              <a:rPr lang="ru-RU" altLang="ru-RU" sz="2000" dirty="0" smtClean="0"/>
            </a:br>
            <a:r>
              <a:rPr lang="ru-RU" altLang="ru-RU" sz="2000" dirty="0" smtClean="0"/>
              <a:t>по осуществлению инновационной деятельности, в том числе участия в государственных научно-технических, целевых и международных программах (проектах), стимулирующих инновационную </a:t>
            </a:r>
            <a:r>
              <a:rPr lang="ru-RU" altLang="ru-RU" sz="2000" dirty="0" smtClean="0"/>
              <a:t>деятельность.</a:t>
            </a:r>
            <a:endParaRPr lang="ru-RU" altLang="ru-RU" sz="2000" dirty="0" smtClean="0"/>
          </a:p>
        </p:txBody>
      </p:sp>
      <p:sp>
        <p:nvSpPr>
          <p:cNvPr id="3" name="Заголовок 2"/>
          <p:cNvSpPr>
            <a:spLocks noGrp="1"/>
          </p:cNvSpPr>
          <p:nvPr>
            <p:ph type="title"/>
          </p:nvPr>
        </p:nvSpPr>
        <p:spPr/>
        <p:txBody>
          <a:bodyPr>
            <a:noAutofit/>
          </a:bodyPr>
          <a:lstStyle/>
          <a:p>
            <a:pPr algn="ctr">
              <a:defRPr/>
            </a:pP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sz="2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Объект 1"/>
          <p:cNvSpPr>
            <a:spLocks noGrp="1"/>
          </p:cNvSpPr>
          <p:nvPr>
            <p:ph idx="1"/>
          </p:nvPr>
        </p:nvSpPr>
        <p:spPr/>
        <p:txBody>
          <a:bodyPr/>
          <a:lstStyle/>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sz="2000" dirty="0" smtClean="0">
                <a:solidFill>
                  <a:srgbClr val="C00000"/>
                </a:solidFill>
              </a:rPr>
              <a:t>по строке 173 </a:t>
            </a:r>
            <a:r>
              <a:rPr lang="ru-RU" sz="2000" dirty="0" smtClean="0"/>
              <a:t>«Объем отгруженной продукции (работ, услуг) собственного производства в отпускных ценах за вычетом налогов и сборов, исчисляемых из выручки» </a:t>
            </a:r>
            <a:r>
              <a:rPr lang="ru-RU" sz="2000" dirty="0" smtClean="0">
                <a:solidFill>
                  <a:srgbClr val="C00000"/>
                </a:solidFill>
              </a:rPr>
              <a:t>отражается</a:t>
            </a:r>
            <a:r>
              <a:rPr lang="ru-RU" sz="2000" b="1" dirty="0" smtClean="0">
                <a:solidFill>
                  <a:srgbClr val="CC6600"/>
                </a:solidFill>
              </a:rPr>
              <a:t> </a:t>
            </a:r>
            <a:r>
              <a:rPr lang="ru-RU" sz="2000" dirty="0" smtClean="0"/>
              <a:t>стоимость продукции собственного производства, выполненных работ </a:t>
            </a:r>
            <a:br>
              <a:rPr lang="ru-RU" sz="2000" dirty="0" smtClean="0"/>
            </a:br>
            <a:r>
              <a:rPr lang="ru-RU" sz="2000" dirty="0" smtClean="0"/>
              <a:t>и оказанных услуг, фактически отгруженных (выполненных, оказанных) в отчетном году заказчикам (покупателям), включая продукцию, сданную по акту заказчику на месте, независимо от того, поступили деньги на счет организации или нет</a:t>
            </a:r>
          </a:p>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sz="2000" dirty="0" smtClean="0"/>
              <a:t>данные</a:t>
            </a:r>
            <a:r>
              <a:rPr lang="ru-RU" sz="2000" b="1" dirty="0" smtClean="0"/>
              <a:t> </a:t>
            </a:r>
            <a:r>
              <a:rPr lang="ru-RU" sz="2000" dirty="0" smtClean="0"/>
              <a:t>по строке 173 </a:t>
            </a:r>
            <a:r>
              <a:rPr lang="ru-RU" sz="2000" b="1" dirty="0" smtClean="0"/>
              <a:t>отражаются независимо от того, отгружала организация инновационную продукцию, выполняла инновационные работы, или оказывала инновационные услуги в 2022 году или нет</a:t>
            </a:r>
          </a:p>
          <a:p>
            <a:pPr>
              <a:defRPr/>
            </a:pPr>
            <a:endParaRPr lang="ru-RU" altLang="ru-RU" sz="2000" dirty="0" smtClean="0"/>
          </a:p>
        </p:txBody>
      </p:sp>
      <p:sp>
        <p:nvSpPr>
          <p:cNvPr id="3" name="Заголовок 2"/>
          <p:cNvSpPr>
            <a:spLocks noGrp="1"/>
          </p:cNvSpPr>
          <p:nvPr>
            <p:ph type="title"/>
          </p:nvPr>
        </p:nvSpPr>
        <p:spPr/>
        <p:txBody>
          <a:bodyPr>
            <a:noAutofit/>
          </a:bodyPr>
          <a:lstStyle/>
          <a:p>
            <a:pPr algn="ctr">
              <a:defRPr/>
            </a:pP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sz="24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Объект 2"/>
          <p:cNvSpPr>
            <a:spLocks noGrp="1"/>
          </p:cNvSpPr>
          <p:nvPr>
            <p:ph idx="1"/>
          </p:nvPr>
        </p:nvSpPr>
        <p:spPr>
          <a:xfrm>
            <a:off x="319088" y="1052513"/>
            <a:ext cx="8561387" cy="936625"/>
          </a:xfrm>
        </p:spPr>
        <p:txBody>
          <a:bodyPr/>
          <a:lstStyle/>
          <a:p>
            <a:pPr marL="109537" indent="0" algn="just" eaLnBrk="1" hangingPunct="1">
              <a:buFont typeface="Wingdings 3" pitchFamily="18" charset="2"/>
              <a:buNone/>
              <a:defRPr/>
            </a:pPr>
            <a:r>
              <a:rPr lang="ru-RU" altLang="ru-RU" sz="1800" dirty="0" smtClean="0"/>
              <a:t>отражение данных по строке 173 в зависимости от </a:t>
            </a:r>
            <a:r>
              <a:rPr lang="ru-RU" altLang="ru-RU" sz="1800" b="1" dirty="0" smtClean="0"/>
              <a:t>основного вида экономической деятельности организации</a:t>
            </a:r>
            <a:r>
              <a:rPr lang="ru-RU" altLang="ru-RU" sz="1800" i="1" dirty="0" smtClean="0">
                <a:solidFill>
                  <a:srgbClr val="C00000"/>
                </a:solidFill>
              </a:rPr>
              <a:t> (пункты 204 – 207 Указаний)</a:t>
            </a:r>
            <a:endParaRPr lang="ru-RU" altLang="ru-RU" sz="1800" dirty="0" smtClean="0"/>
          </a:p>
          <a:p>
            <a:pPr algn="just" eaLnBrk="1" hangingPunct="1">
              <a:defRPr/>
            </a:pPr>
            <a:endParaRPr lang="ru-RU" altLang="ru-RU" dirty="0" smtClean="0"/>
          </a:p>
        </p:txBody>
      </p:sp>
      <p:sp>
        <p:nvSpPr>
          <p:cNvPr id="74754" name="Заголовок 1"/>
          <p:cNvSpPr>
            <a:spLocks noGrp="1"/>
          </p:cNvSpPr>
          <p:nvPr>
            <p:ph type="title"/>
          </p:nvPr>
        </p:nvSpPr>
        <p:spPr>
          <a:xfrm>
            <a:off x="484757" y="2332"/>
            <a:ext cx="8229600" cy="1143000"/>
          </a:xfrm>
        </p:spPr>
        <p:txBody>
          <a:bodyPr/>
          <a:lstStyle/>
          <a:p>
            <a:pPr algn="ctr" eaLnBrk="1" fontAlgn="auto" hangingPunct="1">
              <a:spcAft>
                <a:spcPts val="0"/>
              </a:spcAft>
              <a:defRPr/>
            </a:pP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0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(продолжение</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a:t>
            </a:r>
          </a:p>
        </p:txBody>
      </p:sp>
      <p:pic>
        <p:nvPicPr>
          <p:cNvPr id="10138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989138"/>
            <a:ext cx="8840787"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Объект 2"/>
          <p:cNvSpPr>
            <a:spLocks noGrp="1"/>
          </p:cNvSpPr>
          <p:nvPr>
            <p:ph idx="1"/>
          </p:nvPr>
        </p:nvSpPr>
        <p:spPr>
          <a:xfrm>
            <a:off x="611188" y="1125538"/>
            <a:ext cx="7939087" cy="604837"/>
          </a:xfrm>
        </p:spPr>
        <p:txBody>
          <a:bodyPr>
            <a:normAutofit fontScale="92500"/>
          </a:bodyPr>
          <a:lstStyle/>
          <a:p>
            <a:pPr marL="109728" indent="0" algn="ctr" eaLnBrk="1" fontAlgn="auto" hangingPunct="1">
              <a:spcAft>
                <a:spcPts val="0"/>
              </a:spcAft>
              <a:buFont typeface="Wingdings 3" pitchFamily="18" charset="2"/>
              <a:buNone/>
              <a:defRPr/>
            </a:pPr>
            <a:r>
              <a:rPr lang="ru-RU" altLang="ru-RU" sz="1600" b="1" dirty="0" smtClean="0"/>
              <a:t>Отличия от подобного показателя, отражаемого в графе 5 раздела </a:t>
            </a:r>
            <a:r>
              <a:rPr lang="en-US" altLang="ru-RU" sz="1600" b="1" dirty="0" smtClean="0"/>
              <a:t>VII</a:t>
            </a:r>
            <a:r>
              <a:rPr lang="ru-RU" altLang="ru-RU" sz="1600" dirty="0" smtClean="0"/>
              <a:t> «Производство промышленной продукции (услуг промышленного характера)» </a:t>
            </a:r>
          </a:p>
          <a:p>
            <a:pPr marL="365760" indent="-256032" algn="ctr" eaLnBrk="1" fontAlgn="auto" hangingPunct="1">
              <a:spcAft>
                <a:spcPts val="0"/>
              </a:spcAft>
              <a:buFont typeface="Wingdings 3"/>
              <a:buChar char=""/>
              <a:defRPr/>
            </a:pPr>
            <a:endParaRPr lang="ru-RU" altLang="ru-RU" dirty="0" smtClean="0"/>
          </a:p>
        </p:txBody>
      </p:sp>
      <p:sp>
        <p:nvSpPr>
          <p:cNvPr id="2" name="Заголовок 1"/>
          <p:cNvSpPr>
            <a:spLocks noGrp="1"/>
          </p:cNvSpPr>
          <p:nvPr>
            <p:ph type="title"/>
          </p:nvPr>
        </p:nvSpPr>
        <p:spPr>
          <a:xfrm>
            <a:off x="395536" y="116632"/>
            <a:ext cx="8229600" cy="1143000"/>
          </a:xfrm>
        </p:spPr>
        <p:txBody>
          <a:bodyPr/>
          <a:lstStyle/>
          <a:p>
            <a:pPr algn="ctr" eaLnBrk="1" fontAlgn="auto" hangingPunct="1">
              <a:spcAft>
                <a:spcPts val="0"/>
              </a:spcAft>
              <a:defRPr/>
            </a:pP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0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(продолжение</a:t>
            </a:r>
            <a:r>
              <a:rPr lang="ru-RU" altLang="ru-RU" sz="2000" dirty="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sz="20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40703080"/>
              </p:ext>
            </p:extLst>
          </p:nvPr>
        </p:nvGraphicFramePr>
        <p:xfrm>
          <a:off x="323850" y="1773238"/>
          <a:ext cx="8569325" cy="4879975"/>
        </p:xfrm>
        <a:graphic>
          <a:graphicData uri="http://schemas.openxmlformats.org/drawingml/2006/table">
            <a:tbl>
              <a:tblPr/>
              <a:tblGrid>
                <a:gridCol w="4131609"/>
                <a:gridCol w="4437716"/>
              </a:tblGrid>
              <a:tr h="702325">
                <a:tc>
                  <a:txBody>
                    <a:bodyPr/>
                    <a:lstStyle>
                      <a:lvl1pPr eaLnBrk="0" hangingPunct="0">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eaLnBrk="0" hangingPunct="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eaLnBrk="0" hangingPunct="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eaLnBrk="0" hangingPunct="0">
                        <a:spcBef>
                          <a:spcPts val="400"/>
                        </a:spcBef>
                        <a:buClr>
                          <a:srgbClr val="A8CDD7"/>
                        </a:buClr>
                        <a:buSzPct val="75000"/>
                        <a:buFont typeface="Wingdings" pitchFamily="2" charset="2"/>
                        <a:defRPr>
                          <a:solidFill>
                            <a:schemeClr val="tx1"/>
                          </a:solidFill>
                          <a:latin typeface="Calibri" pitchFamily="34" charset="0"/>
                        </a:defRPr>
                      </a:lvl4pPr>
                      <a:lvl5pPr marL="2057400" indent="-228600" eaLnBrk="0" hangingPunct="0">
                        <a:spcBef>
                          <a:spcPts val="400"/>
                        </a:spcBef>
                        <a:buClr>
                          <a:srgbClr val="C0BEAF"/>
                        </a:buClr>
                        <a:buSzPct val="65000"/>
                        <a:buFont typeface="Wingdings" pitchFamily="2" charset="2"/>
                        <a:defRPr>
                          <a:solidFill>
                            <a:schemeClr val="tx1"/>
                          </a:solidFill>
                          <a:latin typeface="Calibri" pitchFamily="34" charset="0"/>
                        </a:defRPr>
                      </a:lvl5pPr>
                      <a:lvl6pPr marL="25146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1" i="0" u="none" strike="noStrike" cap="none" normalizeH="0" baseline="0" dirty="0" smtClean="0">
                          <a:ln>
                            <a:noFill/>
                          </a:ln>
                          <a:solidFill>
                            <a:schemeClr val="tx1"/>
                          </a:solidFill>
                          <a:effectLst/>
                          <a:latin typeface="Calibri" pitchFamily="34" charset="0"/>
                        </a:rPr>
                        <a:t>Раздел </a:t>
                      </a:r>
                      <a:r>
                        <a:rPr kumimoji="0" lang="en-US" altLang="ru-RU" sz="1800" b="1" i="0" u="none" strike="noStrike" cap="none" normalizeH="0" baseline="0" dirty="0" smtClean="0">
                          <a:ln>
                            <a:noFill/>
                          </a:ln>
                          <a:solidFill>
                            <a:schemeClr val="tx1"/>
                          </a:solidFill>
                          <a:effectLst/>
                          <a:latin typeface="Tw Cen MT" pitchFamily="34" charset="0"/>
                        </a:rPr>
                        <a:t>VII </a:t>
                      </a:r>
                      <a:r>
                        <a:rPr kumimoji="0" lang="ru-RU" altLang="ru-RU" sz="1800" b="1" i="0" u="none" strike="noStrike" cap="none" normalizeH="0" baseline="0" dirty="0" smtClean="0">
                          <a:ln>
                            <a:noFill/>
                          </a:ln>
                          <a:solidFill>
                            <a:schemeClr val="tx1"/>
                          </a:solidFill>
                          <a:effectLst/>
                          <a:latin typeface="Calibri" pitchFamily="34" charset="0"/>
                        </a:rPr>
                        <a:t>графа 5</a:t>
                      </a:r>
                      <a:endParaRPr kumimoji="0" lang="ru-RU" altLang="ru-RU" sz="1800" b="1" i="0" u="none" strike="noStrike" cap="none" normalizeH="0" baseline="0" dirty="0" smtClean="0">
                        <a:ln>
                          <a:noFill/>
                        </a:ln>
                        <a:solidFill>
                          <a:srgbClr val="FFFFFF"/>
                        </a:solidFill>
                        <a:effectLst/>
                        <a:latin typeface="Calibri" pitchFamily="34" charset="0"/>
                      </a:endParaRPr>
                    </a:p>
                  </a:txBody>
                  <a:tcPr marL="91444" marR="91444"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3DC"/>
                    </a:solidFill>
                  </a:tcPr>
                </a:tc>
                <a:tc>
                  <a:txBody>
                    <a:bodyPr/>
                    <a:lstStyle>
                      <a:lvl1pPr eaLnBrk="0" hangingPunct="0">
                        <a:spcBef>
                          <a:spcPts val="700"/>
                        </a:spcBef>
                        <a:buClr>
                          <a:schemeClr val="accent2"/>
                        </a:buClr>
                        <a:buSzPct val="60000"/>
                        <a:buFont typeface="Wingdings" pitchFamily="2" charset="2"/>
                        <a:defRPr sz="2500">
                          <a:solidFill>
                            <a:schemeClr val="tx1"/>
                          </a:solidFill>
                          <a:latin typeface="Calibri" pitchFamily="34" charset="0"/>
                        </a:defRPr>
                      </a:lvl1pPr>
                      <a:lvl2pPr marL="742950" indent="-285750" eaLnBrk="0" hangingPunct="0">
                        <a:spcBef>
                          <a:spcPts val="550"/>
                        </a:spcBef>
                        <a:buClr>
                          <a:schemeClr val="accent1"/>
                        </a:buClr>
                        <a:buSzPct val="70000"/>
                        <a:buFont typeface="Wingdings 2" pitchFamily="18" charset="2"/>
                        <a:defRPr sz="2200">
                          <a:solidFill>
                            <a:schemeClr val="tx1"/>
                          </a:solidFill>
                          <a:latin typeface="Calibri" pitchFamily="34" charset="0"/>
                        </a:defRPr>
                      </a:lvl2pPr>
                      <a:lvl3pPr marL="1143000" indent="-228600" eaLnBrk="0" hangingPunct="0">
                        <a:spcBef>
                          <a:spcPts val="500"/>
                        </a:spcBef>
                        <a:buClr>
                          <a:schemeClr val="accent2"/>
                        </a:buClr>
                        <a:buSzPct val="75000"/>
                        <a:buFont typeface="Wingdings" pitchFamily="2" charset="2"/>
                        <a:defRPr sz="2100">
                          <a:solidFill>
                            <a:schemeClr val="tx1"/>
                          </a:solidFill>
                          <a:latin typeface="Calibri" pitchFamily="34" charset="0"/>
                        </a:defRPr>
                      </a:lvl3pPr>
                      <a:lvl4pPr marL="1600200" indent="-228600" eaLnBrk="0" hangingPunct="0">
                        <a:spcBef>
                          <a:spcPts val="400"/>
                        </a:spcBef>
                        <a:buClr>
                          <a:srgbClr val="A8CDD7"/>
                        </a:buClr>
                        <a:buSzPct val="75000"/>
                        <a:buFont typeface="Wingdings" pitchFamily="2" charset="2"/>
                        <a:defRPr>
                          <a:solidFill>
                            <a:schemeClr val="tx1"/>
                          </a:solidFill>
                          <a:latin typeface="Calibri" pitchFamily="34" charset="0"/>
                        </a:defRPr>
                      </a:lvl4pPr>
                      <a:lvl5pPr marL="2057400" indent="-228600" eaLnBrk="0" hangingPunct="0">
                        <a:spcBef>
                          <a:spcPts val="400"/>
                        </a:spcBef>
                        <a:buClr>
                          <a:srgbClr val="C0BEAF"/>
                        </a:buClr>
                        <a:buSzPct val="65000"/>
                        <a:buFont typeface="Wingdings" pitchFamily="2" charset="2"/>
                        <a:defRPr>
                          <a:solidFill>
                            <a:schemeClr val="tx1"/>
                          </a:solidFill>
                          <a:latin typeface="Calibri" pitchFamily="34" charset="0"/>
                        </a:defRPr>
                      </a:lvl5pPr>
                      <a:lvl6pPr marL="25146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6pPr>
                      <a:lvl7pPr marL="29718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7pPr>
                      <a:lvl8pPr marL="34290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8pPr>
                      <a:lvl9pPr marL="3886200" indent="-228600" eaLnBrk="0" fontAlgn="base" hangingPunct="0">
                        <a:spcBef>
                          <a:spcPts val="400"/>
                        </a:spcBef>
                        <a:spcAft>
                          <a:spcPct val="0"/>
                        </a:spcAft>
                        <a:buClr>
                          <a:srgbClr val="C0BEAF"/>
                        </a:buClr>
                        <a:buSzPct val="65000"/>
                        <a:buFont typeface="Wingdings" pitchFamily="2" charset="2"/>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1" i="0" u="none" strike="noStrike" cap="none" normalizeH="0" baseline="0" smtClean="0">
                          <a:ln>
                            <a:noFill/>
                          </a:ln>
                          <a:solidFill>
                            <a:schemeClr val="tx1"/>
                          </a:solidFill>
                          <a:effectLst/>
                          <a:latin typeface="Calibri" pitchFamily="34" charset="0"/>
                        </a:rPr>
                        <a:t>Раздел </a:t>
                      </a:r>
                      <a:r>
                        <a:rPr kumimoji="0" lang="en-US" altLang="ru-RU" sz="1800" b="1" i="0" u="none" strike="noStrike" cap="none" normalizeH="0" baseline="0" smtClean="0">
                          <a:ln>
                            <a:noFill/>
                          </a:ln>
                          <a:solidFill>
                            <a:schemeClr val="tx1"/>
                          </a:solidFill>
                          <a:effectLst/>
                          <a:latin typeface="Tw Cen MT" pitchFamily="34" charset="0"/>
                        </a:rPr>
                        <a:t>XII </a:t>
                      </a:r>
                      <a:r>
                        <a:rPr kumimoji="0" lang="ru-RU" altLang="ru-RU" sz="1800" b="1" i="0" u="none" strike="noStrike" cap="none" normalizeH="0" baseline="0" smtClean="0">
                          <a:ln>
                            <a:noFill/>
                          </a:ln>
                          <a:solidFill>
                            <a:schemeClr val="tx1"/>
                          </a:solidFill>
                          <a:effectLst/>
                          <a:latin typeface="Calibri" pitchFamily="34" charset="0"/>
                        </a:rPr>
                        <a:t>строка 173</a:t>
                      </a:r>
                      <a:endParaRPr kumimoji="0" lang="en-US" altLang="ru-RU" sz="1800" b="1" i="0" u="none" strike="noStrike" cap="none" normalizeH="0" baseline="0" smtClean="0">
                        <a:ln>
                          <a:noFill/>
                        </a:ln>
                        <a:solidFill>
                          <a:schemeClr val="tx1"/>
                        </a:solidFill>
                        <a:effectLst/>
                        <a:latin typeface="Tw Cen MT"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800" b="1" i="0" u="none" strike="noStrike" cap="none" normalizeH="0" baseline="0" smtClean="0">
                          <a:ln>
                            <a:noFill/>
                          </a:ln>
                          <a:solidFill>
                            <a:schemeClr val="tx1"/>
                          </a:solidFill>
                          <a:effectLst/>
                          <a:latin typeface="Calibri" pitchFamily="34" charset="0"/>
                        </a:rPr>
                        <a:t> в части промышленности</a:t>
                      </a:r>
                      <a:endParaRPr kumimoji="0" lang="ru-RU" altLang="ru-RU" sz="1800" b="1" i="0" u="none" strike="noStrike" cap="none" normalizeH="0" baseline="0" smtClean="0">
                        <a:ln>
                          <a:noFill/>
                        </a:ln>
                        <a:solidFill>
                          <a:srgbClr val="FFFFFF"/>
                        </a:solidFill>
                        <a:effectLst/>
                        <a:latin typeface="Calibri" pitchFamily="34" charset="0"/>
                      </a:endParaRPr>
                    </a:p>
                  </a:txBody>
                  <a:tcPr marL="91444" marR="91444"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2E3DC"/>
                    </a:solidFill>
                  </a:tcPr>
                </a:tc>
              </a:tr>
              <a:tr h="4177650">
                <a:tc>
                  <a:txBody>
                    <a:bodyPr/>
                    <a:lstStyle>
                      <a:lvl1pPr indent="179388" eaLnBrk="0" hangingPunct="0">
                        <a:spcBef>
                          <a:spcPts val="700"/>
                        </a:spcBef>
                        <a:buClr>
                          <a:schemeClr val="accent2"/>
                        </a:buClr>
                        <a:buSzPct val="60000"/>
                        <a:buFont typeface="Wingdings" pitchFamily="2" charset="2"/>
                        <a:tabLst>
                          <a:tab pos="179388" algn="l"/>
                        </a:tabLst>
                        <a:defRPr sz="2500">
                          <a:solidFill>
                            <a:schemeClr val="tx1"/>
                          </a:solidFill>
                          <a:latin typeface="Calibri" pitchFamily="34" charset="0"/>
                        </a:defRPr>
                      </a:lvl1pPr>
                      <a:lvl2pPr marL="742950" indent="-285750" eaLnBrk="0" hangingPunct="0">
                        <a:spcBef>
                          <a:spcPts val="550"/>
                        </a:spcBef>
                        <a:buClr>
                          <a:schemeClr val="accent1"/>
                        </a:buClr>
                        <a:buSzPct val="70000"/>
                        <a:buFont typeface="Wingdings 2" pitchFamily="18" charset="2"/>
                        <a:tabLst>
                          <a:tab pos="179388" algn="l"/>
                        </a:tabLst>
                        <a:defRPr sz="2200">
                          <a:solidFill>
                            <a:schemeClr val="tx1"/>
                          </a:solidFill>
                          <a:latin typeface="Calibri" pitchFamily="34" charset="0"/>
                        </a:defRPr>
                      </a:lvl2pPr>
                      <a:lvl3pPr marL="1143000" indent="-228600" eaLnBrk="0" hangingPunct="0">
                        <a:spcBef>
                          <a:spcPts val="500"/>
                        </a:spcBef>
                        <a:buClr>
                          <a:schemeClr val="accent2"/>
                        </a:buClr>
                        <a:buSzPct val="75000"/>
                        <a:buFont typeface="Wingdings" pitchFamily="2" charset="2"/>
                        <a:tabLst>
                          <a:tab pos="179388" algn="l"/>
                        </a:tabLst>
                        <a:defRPr sz="2100">
                          <a:solidFill>
                            <a:schemeClr val="tx1"/>
                          </a:solidFill>
                          <a:latin typeface="Calibri" pitchFamily="34" charset="0"/>
                        </a:defRPr>
                      </a:lvl3pPr>
                      <a:lvl4pPr marL="1600200" indent="-228600" eaLnBrk="0" hangingPunct="0">
                        <a:spcBef>
                          <a:spcPts val="400"/>
                        </a:spcBef>
                        <a:buClr>
                          <a:srgbClr val="A8CDD7"/>
                        </a:buClr>
                        <a:buSzPct val="75000"/>
                        <a:buFont typeface="Wingdings" pitchFamily="2" charset="2"/>
                        <a:tabLst>
                          <a:tab pos="179388" algn="l"/>
                        </a:tabLst>
                        <a:defRPr>
                          <a:solidFill>
                            <a:schemeClr val="tx1"/>
                          </a:solidFill>
                          <a:latin typeface="Calibri" pitchFamily="34" charset="0"/>
                        </a:defRPr>
                      </a:lvl4pPr>
                      <a:lvl5pPr marL="2057400" indent="-228600" eaLnBrk="0" hangingPunct="0">
                        <a:spcBef>
                          <a:spcPts val="400"/>
                        </a:spcBef>
                        <a:buClr>
                          <a:srgbClr val="C0BEAF"/>
                        </a:buClr>
                        <a:buSzPct val="65000"/>
                        <a:buFont typeface="Wingdings" pitchFamily="2" charset="2"/>
                        <a:tabLst>
                          <a:tab pos="179388" algn="l"/>
                        </a:tabLst>
                        <a:defRPr>
                          <a:solidFill>
                            <a:schemeClr val="tx1"/>
                          </a:solidFill>
                          <a:latin typeface="Calibri" pitchFamily="34" charset="0"/>
                        </a:defRPr>
                      </a:lvl5pPr>
                      <a:lvl6pPr marL="25146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6pPr>
                      <a:lvl7pPr marL="29718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7pPr>
                      <a:lvl8pPr marL="34290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8pPr>
                      <a:lvl9pPr marL="38862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9pPr>
                    </a:lstStyle>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Char char="§"/>
                        <a:tabLst>
                          <a:tab pos="179388" algn="l"/>
                        </a:tabLst>
                      </a:pPr>
                      <a:r>
                        <a:rPr kumimoji="0" lang="ru-RU" altLang="ru-RU" sz="1600" b="1" i="0" u="none" strike="noStrike" cap="none" normalizeH="0" baseline="0" dirty="0" smtClean="0">
                          <a:ln>
                            <a:noFill/>
                          </a:ln>
                          <a:solidFill>
                            <a:srgbClr val="000000"/>
                          </a:solidFill>
                          <a:effectLst/>
                          <a:latin typeface="Calibri" pitchFamily="34" charset="0"/>
                          <a:ea typeface="Times New Roman" pitchFamily="18" charset="0"/>
                          <a:cs typeface="Arial" charset="0"/>
                        </a:rPr>
                        <a:t>заполняют</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 организации,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осуществляющие</a:t>
                      </a:r>
                      <a:r>
                        <a:rPr kumimoji="0" lang="ru-RU" altLang="ru-RU" sz="1600" b="1" i="0" u="none" strike="noStrike" cap="none" normalizeH="0" baseline="0" dirty="0" smtClean="0">
                          <a:ln>
                            <a:noFill/>
                          </a:ln>
                          <a:solidFill>
                            <a:srgbClr val="000000"/>
                          </a:solidFill>
                          <a:effectLst/>
                          <a:latin typeface="Calibri" pitchFamily="34" charset="0"/>
                          <a:ea typeface="Times New Roman" pitchFamily="18" charset="0"/>
                          <a:cs typeface="Arial" charset="0"/>
                        </a:rPr>
                        <a:t>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деятельность в области промышленности</a:t>
                      </a:r>
                      <a:b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br>
                      <a:endPar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endParaRPr>
                    </a:p>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None/>
                        <a:tabLst>
                          <a:tab pos="179388" algn="l"/>
                        </a:tabLst>
                      </a:pP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
                      </a:r>
                      <a:b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br>
                      <a:endPar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endParaRPr>
                    </a:p>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Char char="§"/>
                        <a:tabLst>
                          <a:tab pos="179388" algn="l"/>
                        </a:tabLst>
                      </a:pP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по графе 5 </a:t>
                      </a:r>
                      <a:r>
                        <a:rPr kumimoji="0" lang="ru-RU" altLang="ru-RU" sz="1600" b="1" i="0" u="none" strike="noStrike" cap="none" normalizeH="0" baseline="0" dirty="0" smtClean="0">
                          <a:ln>
                            <a:noFill/>
                          </a:ln>
                          <a:solidFill>
                            <a:srgbClr val="000000"/>
                          </a:solidFill>
                          <a:effectLst/>
                          <a:latin typeface="Calibri" pitchFamily="34" charset="0"/>
                          <a:ea typeface="Times New Roman" pitchFamily="18" charset="0"/>
                          <a:cs typeface="Arial" charset="0"/>
                        </a:rPr>
                        <a:t>отражается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стоимость:</a:t>
                      </a:r>
                    </a:p>
                    <a:p>
                      <a:pPr marL="0" marR="0" lvl="0" indent="179388" algn="just" defTabSz="914400" rtl="0" eaLnBrk="1" fontAlgn="base" latinLnBrk="0" hangingPunct="1">
                        <a:lnSpc>
                          <a:spcPts val="1300"/>
                        </a:lnSpc>
                        <a:spcBef>
                          <a:spcPct val="0"/>
                        </a:spcBef>
                        <a:spcAft>
                          <a:spcPts val="600"/>
                        </a:spcAft>
                        <a:buClrTx/>
                        <a:buSzTx/>
                        <a:buFontTx/>
                        <a:buNone/>
                        <a:tabLst>
                          <a:tab pos="179388" algn="l"/>
                        </a:tabLst>
                      </a:pPr>
                      <a:r>
                        <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промышленной продукции, фактически отгруженной другим юридическим или физическим лицам, в том числе выданной своим работникам в счет заработной платы,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переданной</a:t>
                      </a:r>
                      <a:r>
                        <a:rPr kumimoji="0" lang="ru-RU" altLang="ru-RU" sz="1600" b="1" i="0" u="none" strike="noStrike" cap="none" normalizeH="0" baseline="0" dirty="0" smtClean="0">
                          <a:ln>
                            <a:noFill/>
                          </a:ln>
                          <a:solidFill>
                            <a:srgbClr val="CC6600"/>
                          </a:solidFill>
                          <a:effectLst/>
                          <a:latin typeface="Calibri" pitchFamily="34" charset="0"/>
                          <a:ea typeface="Times New Roman" pitchFamily="18" charset="0"/>
                          <a:cs typeface="Arial" charset="0"/>
                        </a:rPr>
                        <a:t>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своим непромышленным структурным подразделениям в пределах организации для дальнейшего использования</a:t>
                      </a:r>
                      <a:r>
                        <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 зачисленной в состав собственных основных средств</a:t>
                      </a:r>
                      <a:r>
                        <a:rPr kumimoji="0" lang="en-US"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a:t>
                      </a:r>
                      <a:endPar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endParaRPr>
                    </a:p>
                    <a:p>
                      <a:pPr marL="0" marR="0" lvl="0" indent="179388" algn="just" defTabSz="914400" rtl="0" eaLnBrk="1" fontAlgn="base" latinLnBrk="0" hangingPunct="1">
                        <a:lnSpc>
                          <a:spcPts val="1300"/>
                        </a:lnSpc>
                        <a:spcBef>
                          <a:spcPct val="0"/>
                        </a:spcBef>
                        <a:spcAft>
                          <a:spcPts val="600"/>
                        </a:spcAft>
                        <a:buClrTx/>
                        <a:buSzTx/>
                        <a:buFontTx/>
                        <a:buNone/>
                        <a:tabLst>
                          <a:tab pos="179388" algn="l"/>
                        </a:tabLst>
                      </a:pPr>
                      <a:r>
                        <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оказанных услуг промышленного характера другим юридическим или физическим лицам и сданных заказчику</a:t>
                      </a:r>
                      <a:r>
                        <a:rPr kumimoji="0" lang="en-US"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a:t>
                      </a:r>
                      <a:endPar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endParaRPr>
                    </a:p>
                    <a:p>
                      <a:pPr marL="0" marR="0" lvl="0" indent="179388" algn="l" defTabSz="914400" rtl="0" eaLnBrk="1" fontAlgn="base" latinLnBrk="0" hangingPunct="1">
                        <a:lnSpc>
                          <a:spcPct val="100000"/>
                        </a:lnSpc>
                        <a:spcBef>
                          <a:spcPct val="0"/>
                        </a:spcBef>
                        <a:spcAft>
                          <a:spcPct val="0"/>
                        </a:spcAft>
                        <a:buClrTx/>
                        <a:buSzTx/>
                        <a:buFontTx/>
                        <a:buNone/>
                        <a:tabLst>
                          <a:tab pos="179388" algn="l"/>
                        </a:tabLst>
                      </a:pPr>
                      <a:endPar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endParaRPr>
                    </a:p>
                  </a:txBody>
                  <a:tcPr marL="91444" marR="91444"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79388" eaLnBrk="0" hangingPunct="0">
                        <a:spcBef>
                          <a:spcPts val="700"/>
                        </a:spcBef>
                        <a:buClr>
                          <a:schemeClr val="accent2"/>
                        </a:buClr>
                        <a:buSzPct val="60000"/>
                        <a:buFont typeface="Wingdings" pitchFamily="2" charset="2"/>
                        <a:tabLst>
                          <a:tab pos="179388" algn="l"/>
                        </a:tabLst>
                        <a:defRPr sz="2500">
                          <a:solidFill>
                            <a:schemeClr val="tx1"/>
                          </a:solidFill>
                          <a:latin typeface="Calibri" pitchFamily="34" charset="0"/>
                        </a:defRPr>
                      </a:lvl1pPr>
                      <a:lvl2pPr marL="742950" indent="-285750" eaLnBrk="0" hangingPunct="0">
                        <a:spcBef>
                          <a:spcPts val="550"/>
                        </a:spcBef>
                        <a:buClr>
                          <a:schemeClr val="accent1"/>
                        </a:buClr>
                        <a:buSzPct val="70000"/>
                        <a:buFont typeface="Wingdings 2" pitchFamily="18" charset="2"/>
                        <a:tabLst>
                          <a:tab pos="179388" algn="l"/>
                        </a:tabLst>
                        <a:defRPr sz="2200">
                          <a:solidFill>
                            <a:schemeClr val="tx1"/>
                          </a:solidFill>
                          <a:latin typeface="Calibri" pitchFamily="34" charset="0"/>
                        </a:defRPr>
                      </a:lvl2pPr>
                      <a:lvl3pPr marL="1143000" indent="-228600" eaLnBrk="0" hangingPunct="0">
                        <a:spcBef>
                          <a:spcPts val="500"/>
                        </a:spcBef>
                        <a:buClr>
                          <a:schemeClr val="accent2"/>
                        </a:buClr>
                        <a:buSzPct val="75000"/>
                        <a:buFont typeface="Wingdings" pitchFamily="2" charset="2"/>
                        <a:tabLst>
                          <a:tab pos="179388" algn="l"/>
                        </a:tabLst>
                        <a:defRPr sz="2100">
                          <a:solidFill>
                            <a:schemeClr val="tx1"/>
                          </a:solidFill>
                          <a:latin typeface="Calibri" pitchFamily="34" charset="0"/>
                        </a:defRPr>
                      </a:lvl3pPr>
                      <a:lvl4pPr marL="1600200" indent="-228600" eaLnBrk="0" hangingPunct="0">
                        <a:spcBef>
                          <a:spcPts val="400"/>
                        </a:spcBef>
                        <a:buClr>
                          <a:srgbClr val="A8CDD7"/>
                        </a:buClr>
                        <a:buSzPct val="75000"/>
                        <a:buFont typeface="Wingdings" pitchFamily="2" charset="2"/>
                        <a:tabLst>
                          <a:tab pos="179388" algn="l"/>
                        </a:tabLst>
                        <a:defRPr>
                          <a:solidFill>
                            <a:schemeClr val="tx1"/>
                          </a:solidFill>
                          <a:latin typeface="Calibri" pitchFamily="34" charset="0"/>
                        </a:defRPr>
                      </a:lvl4pPr>
                      <a:lvl5pPr marL="2057400" indent="-228600" eaLnBrk="0" hangingPunct="0">
                        <a:spcBef>
                          <a:spcPts val="400"/>
                        </a:spcBef>
                        <a:buClr>
                          <a:srgbClr val="C0BEAF"/>
                        </a:buClr>
                        <a:buSzPct val="65000"/>
                        <a:buFont typeface="Wingdings" pitchFamily="2" charset="2"/>
                        <a:tabLst>
                          <a:tab pos="179388" algn="l"/>
                        </a:tabLst>
                        <a:defRPr>
                          <a:solidFill>
                            <a:schemeClr val="tx1"/>
                          </a:solidFill>
                          <a:latin typeface="Calibri" pitchFamily="34" charset="0"/>
                        </a:defRPr>
                      </a:lvl5pPr>
                      <a:lvl6pPr marL="25146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6pPr>
                      <a:lvl7pPr marL="29718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7pPr>
                      <a:lvl8pPr marL="34290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8pPr>
                      <a:lvl9pPr marL="3886200" indent="-228600" eaLnBrk="0" fontAlgn="base" hangingPunct="0">
                        <a:spcBef>
                          <a:spcPts val="400"/>
                        </a:spcBef>
                        <a:spcAft>
                          <a:spcPct val="0"/>
                        </a:spcAft>
                        <a:buClr>
                          <a:srgbClr val="C0BEAF"/>
                        </a:buClr>
                        <a:buSzPct val="65000"/>
                        <a:buFont typeface="Wingdings" pitchFamily="2" charset="2"/>
                        <a:tabLst>
                          <a:tab pos="179388" algn="l"/>
                        </a:tabLst>
                        <a:defRPr>
                          <a:solidFill>
                            <a:schemeClr val="tx1"/>
                          </a:solidFill>
                          <a:latin typeface="Calibri" pitchFamily="34" charset="0"/>
                        </a:defRPr>
                      </a:lvl9pPr>
                    </a:lstStyle>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Char char="§"/>
                        <a:tabLst>
                          <a:tab pos="179388" algn="l"/>
                        </a:tabLst>
                      </a:pPr>
                      <a:r>
                        <a:rPr kumimoji="0" lang="ru-RU" altLang="ru-RU" sz="1600" b="1" i="0" u="none" strike="noStrike" cap="none" normalizeH="0" baseline="0" dirty="0" smtClean="0">
                          <a:ln>
                            <a:noFill/>
                          </a:ln>
                          <a:solidFill>
                            <a:srgbClr val="000000"/>
                          </a:solidFill>
                          <a:effectLst/>
                          <a:latin typeface="Calibri" pitchFamily="34" charset="0"/>
                          <a:ea typeface="Times New Roman" pitchFamily="18" charset="0"/>
                          <a:cs typeface="Arial" charset="0"/>
                        </a:rPr>
                        <a:t>заполняют</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 организации,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основной вид экономической деятельности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которых является деятельность в области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промышленности;</a:t>
                      </a:r>
                      <a:endPar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endParaRPr>
                    </a:p>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Char char="§"/>
                        <a:tabLst>
                          <a:tab pos="179388" algn="l"/>
                        </a:tabLst>
                      </a:pP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 </a:t>
                      </a:r>
                      <a:r>
                        <a:rPr kumimoji="0" lang="ru-RU" altLang="ru-RU" sz="1600" b="1" i="0" u="none" strike="noStrike" cap="none" normalizeH="0" baseline="0" dirty="0" smtClean="0">
                          <a:ln>
                            <a:noFill/>
                          </a:ln>
                          <a:solidFill>
                            <a:schemeClr val="tx1"/>
                          </a:solidFill>
                          <a:effectLst/>
                          <a:latin typeface="Calibri" pitchFamily="34" charset="0"/>
                          <a:ea typeface="Times New Roman" pitchFamily="18" charset="0"/>
                          <a:cs typeface="Arial" charset="0"/>
                        </a:rPr>
                        <a:t>не заполняют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организации,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применяющие</a:t>
                      </a:r>
                      <a:r>
                        <a:rPr kumimoji="0" lang="ru-RU" altLang="ru-RU" sz="1600" b="1" i="0" u="none" strike="noStrike" cap="none" normalizeH="0" baseline="0" dirty="0" smtClean="0">
                          <a:ln>
                            <a:noFill/>
                          </a:ln>
                          <a:solidFill>
                            <a:srgbClr val="CC6600"/>
                          </a:solidFill>
                          <a:effectLst/>
                          <a:latin typeface="Calibri" pitchFamily="34" charset="0"/>
                          <a:ea typeface="Times New Roman" pitchFamily="18" charset="0"/>
                          <a:cs typeface="Arial" charset="0"/>
                        </a:rPr>
                        <a:t>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УСН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и ведущие учет в книге учета доходов и расходов; а также организации –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резиденты ПВТ и </a:t>
                      </a:r>
                      <a:r>
                        <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rPr>
                        <a:t>НТП;</a:t>
                      </a:r>
                      <a:endParaRPr kumimoji="0" lang="ru-RU" altLang="ru-RU" sz="1600" b="1" i="0" u="none" strike="noStrike" cap="none" normalizeH="0" baseline="0" dirty="0" smtClean="0">
                        <a:ln>
                          <a:noFill/>
                        </a:ln>
                        <a:solidFill>
                          <a:srgbClr val="C00000"/>
                        </a:solidFill>
                        <a:effectLst/>
                        <a:latin typeface="Calibri" pitchFamily="34" charset="0"/>
                        <a:ea typeface="Times New Roman" pitchFamily="18" charset="0"/>
                        <a:cs typeface="Arial" charset="0"/>
                      </a:endParaRPr>
                    </a:p>
                    <a:p>
                      <a:pPr marL="0" marR="0" lvl="0" indent="179388" algn="just" defTabSz="914400" rtl="0" eaLnBrk="0" fontAlgn="base" latinLnBrk="0" hangingPunct="0">
                        <a:lnSpc>
                          <a:spcPts val="1300"/>
                        </a:lnSpc>
                        <a:spcBef>
                          <a:spcPct val="0"/>
                        </a:spcBef>
                        <a:spcAft>
                          <a:spcPts val="600"/>
                        </a:spcAft>
                        <a:buClr>
                          <a:srgbClr val="DD7E0E"/>
                        </a:buClr>
                        <a:buSzPct val="80000"/>
                        <a:buFont typeface="Wingdings" pitchFamily="2" charset="2"/>
                        <a:buChar char="§"/>
                        <a:tabLst>
                          <a:tab pos="179388" algn="l"/>
                        </a:tabLst>
                      </a:pP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по строке 173 </a:t>
                      </a:r>
                      <a:r>
                        <a:rPr kumimoji="0" lang="ru-RU" altLang="ru-RU" sz="1600" b="1" i="0" u="none" strike="noStrike" cap="none" normalizeH="0" baseline="0" dirty="0" smtClean="0">
                          <a:ln>
                            <a:noFill/>
                          </a:ln>
                          <a:solidFill>
                            <a:srgbClr val="000000"/>
                          </a:solidFill>
                          <a:effectLst/>
                          <a:latin typeface="Calibri" pitchFamily="34" charset="0"/>
                          <a:ea typeface="Times New Roman" pitchFamily="18" charset="0"/>
                          <a:cs typeface="Arial" charset="0"/>
                        </a:rPr>
                        <a:t>отражается </a:t>
                      </a:r>
                      <a:r>
                        <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rPr>
                        <a:t>стоимость: </a:t>
                      </a:r>
                    </a:p>
                    <a:p>
                      <a:pPr marL="0" marR="0" lvl="0" indent="179388" algn="just" defTabSz="914400" rtl="0" eaLnBrk="1" fontAlgn="base" latinLnBrk="0" hangingPunct="1">
                        <a:lnSpc>
                          <a:spcPts val="1300"/>
                        </a:lnSpc>
                        <a:spcBef>
                          <a:spcPct val="0"/>
                        </a:spcBef>
                        <a:spcAft>
                          <a:spcPts val="600"/>
                        </a:spcAft>
                        <a:buClrTx/>
                        <a:buSzTx/>
                        <a:buFontTx/>
                        <a:buNone/>
                        <a:tabLst>
                          <a:tab pos="179388" algn="l"/>
                        </a:tabLst>
                      </a:pPr>
                      <a:r>
                        <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готовой продукции, произведенной структурными подразделениями организации, фактически отгруженной другим юридическим или физическим лицам, в том числе выданной своим работникам в счет заработной платы, зачисленной в состав собственных основных средств</a:t>
                      </a:r>
                      <a:r>
                        <a:rPr kumimoji="0" lang="en-US"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a:t>
                      </a:r>
                      <a:endPar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endParaRPr>
                    </a:p>
                    <a:p>
                      <a:pPr marL="0" marR="0" lvl="0" indent="179388" algn="just" defTabSz="914400" rtl="0" eaLnBrk="1" fontAlgn="base" latinLnBrk="0" hangingPunct="1">
                        <a:lnSpc>
                          <a:spcPts val="1300"/>
                        </a:lnSpc>
                        <a:spcBef>
                          <a:spcPct val="0"/>
                        </a:spcBef>
                        <a:spcAft>
                          <a:spcPts val="600"/>
                        </a:spcAft>
                        <a:buClrTx/>
                        <a:buSzTx/>
                        <a:buFontTx/>
                        <a:buNone/>
                        <a:tabLst>
                          <a:tab pos="179388" algn="l"/>
                        </a:tabLst>
                      </a:pPr>
                      <a:r>
                        <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выполненных работ, оказанных услуг другим юридическим или физическим лицам и сданных заказчику</a:t>
                      </a:r>
                      <a:r>
                        <a:rPr kumimoji="0" lang="en-US"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rPr>
                        <a:t>.</a:t>
                      </a:r>
                      <a:endParaRPr kumimoji="0" lang="ru-RU" altLang="ru-RU" sz="1600" b="0" i="0" u="none" strike="noStrike" cap="none" normalizeH="0" baseline="0" dirty="0" smtClean="0">
                        <a:ln>
                          <a:noFill/>
                        </a:ln>
                        <a:solidFill>
                          <a:schemeClr val="tx1"/>
                        </a:solidFill>
                        <a:effectLst/>
                        <a:latin typeface="Calibri" pitchFamily="34" charset="0"/>
                        <a:ea typeface="Times New Roman" pitchFamily="18" charset="0"/>
                        <a:cs typeface="Arial" charset="0"/>
                      </a:endParaRPr>
                    </a:p>
                    <a:p>
                      <a:pPr marL="0" marR="0" lvl="0" indent="179388" algn="l" defTabSz="914400" rtl="0" eaLnBrk="1" fontAlgn="base" latinLnBrk="0" hangingPunct="1">
                        <a:lnSpc>
                          <a:spcPct val="100000"/>
                        </a:lnSpc>
                        <a:spcBef>
                          <a:spcPct val="0"/>
                        </a:spcBef>
                        <a:spcAft>
                          <a:spcPct val="0"/>
                        </a:spcAft>
                        <a:buClrTx/>
                        <a:buSzTx/>
                        <a:buFontTx/>
                        <a:buNone/>
                        <a:tabLst>
                          <a:tab pos="179388" algn="l"/>
                        </a:tabLst>
                      </a:pPr>
                      <a:endParaRPr kumimoji="0" lang="ru-RU" altLang="ru-RU" sz="1600" b="0" i="0" u="none" strike="noStrike" cap="none" normalizeH="0" baseline="0" dirty="0" smtClean="0">
                        <a:ln>
                          <a:noFill/>
                        </a:ln>
                        <a:solidFill>
                          <a:srgbClr val="000000"/>
                        </a:solidFill>
                        <a:effectLst/>
                        <a:latin typeface="Calibri" pitchFamily="34" charset="0"/>
                        <a:ea typeface="Times New Roman" pitchFamily="18" charset="0"/>
                        <a:cs typeface="Arial" charset="0"/>
                      </a:endParaRPr>
                    </a:p>
                  </a:txBody>
                  <a:tcPr marL="91444" marR="91444"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Объект 1"/>
          <p:cNvSpPr>
            <a:spLocks noGrp="1"/>
          </p:cNvSpPr>
          <p:nvPr>
            <p:ph idx="1"/>
          </p:nvPr>
        </p:nvSpPr>
        <p:spPr/>
        <p:txBody>
          <a:bodyPr/>
          <a:lstStyle/>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sz="2000" dirty="0"/>
              <a:t>И</a:t>
            </a:r>
            <a:r>
              <a:rPr lang="ru-RU" sz="2000" dirty="0" smtClean="0"/>
              <a:t>з </a:t>
            </a:r>
            <a:r>
              <a:rPr lang="ru-RU" sz="2000" dirty="0" smtClean="0"/>
              <a:t>общего объема отгруженной продукции (работ, услуг) собственного производства </a:t>
            </a:r>
            <a:r>
              <a:rPr lang="ru-RU" sz="2000" dirty="0" smtClean="0">
                <a:solidFill>
                  <a:srgbClr val="C00000"/>
                </a:solidFill>
              </a:rPr>
              <a:t>по строке 174 отражается </a:t>
            </a:r>
            <a:r>
              <a:rPr lang="ru-RU" sz="2000" dirty="0" smtClean="0"/>
              <a:t>объем отгруженной инновационной продукции (работ, услуг</a:t>
            </a:r>
            <a:r>
              <a:rPr lang="ru-RU" sz="2000" dirty="0" smtClean="0"/>
              <a:t>).</a:t>
            </a:r>
            <a:endParaRPr lang="ru-RU" sz="2000" dirty="0" smtClean="0"/>
          </a:p>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sz="2000" dirty="0">
                <a:solidFill>
                  <a:srgbClr val="C00000"/>
                </a:solidFill>
              </a:rPr>
              <a:t>И</a:t>
            </a:r>
            <a:r>
              <a:rPr lang="x-none" sz="2000" smtClean="0">
                <a:solidFill>
                  <a:srgbClr val="C00000"/>
                </a:solidFill>
              </a:rPr>
              <a:t>нновационная </a:t>
            </a:r>
            <a:r>
              <a:rPr lang="x-none" sz="2000" smtClean="0">
                <a:solidFill>
                  <a:srgbClr val="C00000"/>
                </a:solidFill>
              </a:rPr>
              <a:t>продукция (работы, услуги) </a:t>
            </a:r>
            <a:r>
              <a:rPr lang="x-none" sz="2000" smtClean="0"/>
              <a:t>– это внедренная</a:t>
            </a:r>
            <a:r>
              <a:rPr lang="ru-RU" sz="2000" dirty="0" smtClean="0"/>
              <a:t> в производство </a:t>
            </a:r>
            <a:r>
              <a:rPr lang="x-none" sz="2000" smtClean="0"/>
              <a:t>продукция (работы, услуги), являющаяся новой или значительно улучшенной по сравнению с ранее выпускавшейся продукцией (работами, услугами) в части ее свойств или способов использования, получившая новое обозначение или определение (наименование</a:t>
            </a:r>
            <a:r>
              <a:rPr lang="x-none" sz="2000" smtClean="0"/>
              <a:t>)</a:t>
            </a:r>
            <a:r>
              <a:rPr lang="ru-RU" sz="2000" dirty="0" smtClean="0"/>
              <a:t>.</a:t>
            </a:r>
            <a:endParaRPr lang="ru-RU" sz="2000" dirty="0" smtClean="0"/>
          </a:p>
          <a:p>
            <a:pPr marL="179388" indent="-179388" algn="just">
              <a:spcBef>
                <a:spcPts val="1800"/>
              </a:spcBef>
              <a:spcAft>
                <a:spcPts val="0"/>
              </a:spcAft>
              <a:buClr>
                <a:srgbClr val="DD7E0E"/>
              </a:buClr>
              <a:buSzPct val="80000"/>
              <a:buFont typeface="Wingdings" pitchFamily="2" charset="2"/>
              <a:buChar char="§"/>
              <a:tabLst>
                <a:tab pos="179388" algn="l"/>
              </a:tabLst>
              <a:defRPr/>
            </a:pPr>
            <a:r>
              <a:rPr lang="ru-RU" sz="2000" dirty="0"/>
              <a:t>П</a:t>
            </a:r>
            <a:r>
              <a:rPr lang="ru-RU" sz="2000" dirty="0" smtClean="0"/>
              <a:t>родукция </a:t>
            </a:r>
            <a:r>
              <a:rPr lang="ru-RU" sz="2000" dirty="0" smtClean="0"/>
              <a:t>(работы, услуги) </a:t>
            </a:r>
            <a:r>
              <a:rPr lang="ru-RU" sz="2000" b="1" dirty="0" smtClean="0"/>
              <a:t>считается инновационной </a:t>
            </a:r>
            <a:br>
              <a:rPr lang="ru-RU" sz="2000" b="1" dirty="0" smtClean="0"/>
            </a:br>
            <a:r>
              <a:rPr lang="ru-RU" sz="2000" b="1" dirty="0" smtClean="0"/>
              <a:t>в течение трех лет </a:t>
            </a:r>
            <a:r>
              <a:rPr lang="ru-RU" sz="2000" dirty="0" smtClean="0"/>
              <a:t>с момента ее первой отгрузки (выполнения, оказания</a:t>
            </a:r>
            <a:r>
              <a:rPr lang="ru-RU" sz="2000" dirty="0" smtClean="0"/>
              <a:t>).</a:t>
            </a:r>
            <a:endParaRPr lang="ru-RU" sz="2000" dirty="0" smtClean="0"/>
          </a:p>
          <a:p>
            <a:pPr>
              <a:defRPr/>
            </a:pPr>
            <a:endParaRPr lang="ru-RU" altLang="ru-RU" dirty="0" smtClean="0"/>
          </a:p>
        </p:txBody>
      </p:sp>
      <p:sp>
        <p:nvSpPr>
          <p:cNvPr id="3" name="Заголовок 2"/>
          <p:cNvSpPr>
            <a:spLocks noGrp="1"/>
          </p:cNvSpPr>
          <p:nvPr>
            <p:ph type="title"/>
          </p:nvPr>
        </p:nvSpPr>
        <p:spPr/>
        <p:txBody>
          <a:bodyPr>
            <a:normAutofit fontScale="90000"/>
          </a:bodyPr>
          <a:lstStyle/>
          <a:p>
            <a:pPr algn="ctr">
              <a:defRPr/>
            </a:pP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Раздел Х</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II</a:t>
            </a: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 «Затраты на инновации и объем отгруженной продукции (работ, услуг)» </a:t>
            </a:r>
            <a: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t/>
            </a:r>
            <a:br>
              <a:rPr lang="en-US" sz="2400" dirty="0">
                <a:solidFill>
                  <a:srgbClr val="009900"/>
                </a:solidFill>
                <a:latin typeface="Tahoma" panose="020B0604030504040204" pitchFamily="34" charset="0"/>
                <a:ea typeface="Tahoma" panose="020B0604030504040204" pitchFamily="34" charset="0"/>
                <a:cs typeface="Tahoma" panose="020B0604030504040204" pitchFamily="34" charset="0"/>
              </a:rPr>
            </a:br>
            <a:r>
              <a:rPr 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(продолжение</a:t>
            </a:r>
            <a:r>
              <a:rPr lang="ru-RU" altLang="ru-RU" sz="2400" dirty="0">
                <a:solidFill>
                  <a:srgbClr val="009900"/>
                </a:solidFill>
                <a:latin typeface="Tahoma" panose="020B0604030504040204" pitchFamily="34" charset="0"/>
                <a:ea typeface="Tahoma" panose="020B0604030504040204" pitchFamily="34" charset="0"/>
                <a:cs typeface="Tahoma" panose="020B0604030504040204" pitchFamily="34" charset="0"/>
              </a:rPr>
              <a:t>)</a:t>
            </a:r>
            <a:endParaRPr lang="ru-RU"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ъект 1"/>
          <p:cNvSpPr>
            <a:spLocks noGrp="1"/>
          </p:cNvSpPr>
          <p:nvPr>
            <p:ph idx="1"/>
          </p:nvPr>
        </p:nvSpPr>
        <p:spPr/>
        <p:txBody>
          <a:bodyPr/>
          <a:lstStyle/>
          <a:p>
            <a:r>
              <a:rPr lang="ru-RU" altLang="ru-RU" sz="2000" dirty="0" smtClean="0">
                <a:latin typeface="Tahoma" pitchFamily="34" charset="0"/>
                <a:cs typeface="Tahoma" pitchFamily="34" charset="0"/>
              </a:rPr>
              <a:t>В рубрике</a:t>
            </a:r>
            <a:r>
              <a:rPr lang="ru-RU" altLang="ru-RU" sz="2000" b="1" dirty="0" smtClean="0">
                <a:latin typeface="Tahoma" pitchFamily="34" charset="0"/>
                <a:cs typeface="Tahoma" pitchFamily="34" charset="0"/>
              </a:rPr>
              <a:t> </a:t>
            </a:r>
            <a:r>
              <a:rPr lang="ru-RU" altLang="ru-RU" sz="2000" dirty="0" smtClean="0">
                <a:latin typeface="Tahoma" pitchFamily="34" charset="0"/>
                <a:cs typeface="Tahoma" pitchFamily="34" charset="0"/>
              </a:rPr>
              <a:t>размещены:  </a:t>
            </a:r>
            <a:endParaRPr lang="ru-RU" altLang="ru-RU" sz="2000" dirty="0" smtClean="0">
              <a:latin typeface="Tahoma" pitchFamily="34" charset="0"/>
              <a:cs typeface="Tahoma" pitchFamily="34" charset="0"/>
            </a:endParaRPr>
          </a:p>
          <a:p>
            <a:pPr>
              <a:spcBef>
                <a:spcPct val="0"/>
              </a:spcBef>
              <a:spcAft>
                <a:spcPts val="600"/>
              </a:spcAft>
            </a:pPr>
            <a:r>
              <a:rPr lang="ru-RU" altLang="ru-RU" sz="1800" dirty="0" smtClean="0">
                <a:latin typeface="Tahoma" pitchFamily="34" charset="0"/>
                <a:cs typeface="Tahoma" pitchFamily="34" charset="0"/>
              </a:rPr>
              <a:t>перечень организаций, включенных в совокупность респондентов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формы 1-мп для отчета за 2022 год</a:t>
            </a:r>
            <a:br>
              <a:rPr lang="ru-RU" altLang="ru-RU" sz="1800" dirty="0" smtClean="0">
                <a:latin typeface="Tahoma" pitchFamily="34" charset="0"/>
                <a:cs typeface="Tahoma" pitchFamily="34" charset="0"/>
              </a:rPr>
            </a:br>
            <a:r>
              <a:rPr lang="ru-RU" altLang="ru-RU" sz="1800" i="1" dirty="0" smtClean="0">
                <a:solidFill>
                  <a:srgbClr val="C00000"/>
                </a:solidFill>
                <a:latin typeface="Tahoma" pitchFamily="34" charset="0"/>
                <a:cs typeface="Tahoma" pitchFamily="34" charset="0"/>
              </a:rPr>
              <a:t>(единый перечень респондентов форм 1-мп (микро) и 1-мп);</a:t>
            </a:r>
            <a:endParaRPr lang="ru-RU" altLang="ru-RU" sz="1800" dirty="0" smtClean="0">
              <a:solidFill>
                <a:srgbClr val="C00000"/>
              </a:solidFill>
              <a:latin typeface="Tahoma" pitchFamily="34" charset="0"/>
              <a:cs typeface="Tahoma" pitchFamily="34" charset="0"/>
            </a:endParaRPr>
          </a:p>
          <a:p>
            <a:pPr algn="just">
              <a:spcBef>
                <a:spcPct val="0"/>
              </a:spcBef>
              <a:spcAft>
                <a:spcPts val="600"/>
              </a:spcAft>
            </a:pPr>
            <a:r>
              <a:rPr lang="ru-RU" altLang="ru-RU" sz="1800" dirty="0" smtClean="0">
                <a:latin typeface="Tahoma" pitchFamily="34" charset="0"/>
                <a:cs typeface="Tahoma" pitchFamily="34" charset="0"/>
              </a:rPr>
              <a:t>бланк, указания по заполнению формы</a:t>
            </a:r>
            <a:r>
              <a:rPr lang="en-US" altLang="ru-RU" sz="1800" dirty="0" smtClean="0">
                <a:latin typeface="Tahoma" pitchFamily="34" charset="0"/>
                <a:cs typeface="Tahoma" pitchFamily="34" charset="0"/>
              </a:rPr>
              <a:t>;</a:t>
            </a:r>
            <a:endParaRPr lang="ru-RU" altLang="ru-RU" sz="1800" dirty="0" smtClean="0">
              <a:latin typeface="Tahoma" pitchFamily="34" charset="0"/>
              <a:cs typeface="Tahoma" pitchFamily="34" charset="0"/>
            </a:endParaRPr>
          </a:p>
          <a:p>
            <a:pPr algn="just">
              <a:spcBef>
                <a:spcPct val="0"/>
              </a:spcBef>
              <a:spcAft>
                <a:spcPts val="600"/>
              </a:spcAft>
            </a:pPr>
            <a:r>
              <a:rPr lang="ru-RU" altLang="ru-RU" sz="1800" dirty="0" err="1" smtClean="0">
                <a:latin typeface="Tahoma" pitchFamily="34" charset="0"/>
                <a:cs typeface="Tahoma" pitchFamily="34" charset="0"/>
              </a:rPr>
              <a:t>инфографика</a:t>
            </a:r>
            <a:r>
              <a:rPr lang="en-US" altLang="ru-RU" sz="1800" dirty="0" smtClean="0">
                <a:latin typeface="Tahoma" pitchFamily="34" charset="0"/>
                <a:cs typeface="Tahoma" pitchFamily="34" charset="0"/>
              </a:rPr>
              <a:t>;</a:t>
            </a:r>
            <a:r>
              <a:rPr lang="ru-RU" altLang="ru-RU" sz="1800" dirty="0" smtClean="0">
                <a:latin typeface="Tahoma" pitchFamily="34" charset="0"/>
                <a:cs typeface="Tahoma" pitchFamily="34" charset="0"/>
              </a:rPr>
              <a:t> </a:t>
            </a:r>
          </a:p>
          <a:p>
            <a:pPr>
              <a:spcBef>
                <a:spcPct val="0"/>
              </a:spcBef>
              <a:spcAft>
                <a:spcPts val="600"/>
              </a:spcAft>
            </a:pPr>
            <a:r>
              <a:rPr lang="ru-RU" altLang="ru-RU" sz="1800" dirty="0" smtClean="0">
                <a:latin typeface="Tahoma" pitchFamily="34" charset="0"/>
                <a:cs typeface="Tahoma" pitchFamily="34" charset="0"/>
              </a:rPr>
              <a:t>материалы в формате «Вопрос-ответ», «Типичные ошибки»</a:t>
            </a:r>
            <a:r>
              <a:rPr lang="ru-RU" altLang="ru-RU" sz="1800" i="1" dirty="0" smtClean="0">
                <a:latin typeface="Tahoma" pitchFamily="34" charset="0"/>
                <a:cs typeface="Tahoma" pitchFamily="34" charset="0"/>
              </a:rPr>
              <a:t> </a:t>
            </a:r>
            <a:br>
              <a:rPr lang="ru-RU" altLang="ru-RU" sz="1800" i="1" dirty="0" smtClean="0">
                <a:latin typeface="Tahoma" pitchFamily="34" charset="0"/>
                <a:cs typeface="Tahoma" pitchFamily="34" charset="0"/>
              </a:rPr>
            </a:br>
            <a:r>
              <a:rPr lang="ru-RU" altLang="ru-RU" sz="1800" i="1" dirty="0" smtClean="0">
                <a:solidFill>
                  <a:srgbClr val="C00000"/>
                </a:solidFill>
                <a:latin typeface="Tahoma" pitchFamily="34" charset="0"/>
                <a:cs typeface="Tahoma" pitchFamily="34" charset="0"/>
              </a:rPr>
              <a:t>(единые для форм 1-мп (микро) и 1-мп)</a:t>
            </a:r>
            <a:r>
              <a:rPr lang="en-US" altLang="ru-RU" sz="1800" i="1" dirty="0" smtClean="0">
                <a:solidFill>
                  <a:srgbClr val="C00000"/>
                </a:solidFill>
                <a:latin typeface="Tahoma" pitchFamily="34" charset="0"/>
                <a:cs typeface="Tahoma" pitchFamily="34" charset="0"/>
              </a:rPr>
              <a:t>;</a:t>
            </a:r>
            <a:r>
              <a:rPr lang="ru-RU" altLang="ru-RU" sz="1800" i="1" dirty="0" smtClean="0">
                <a:solidFill>
                  <a:srgbClr val="C00000"/>
                </a:solidFill>
                <a:latin typeface="Tahoma" pitchFamily="34" charset="0"/>
                <a:cs typeface="Tahoma" pitchFamily="34" charset="0"/>
              </a:rPr>
              <a:t> </a:t>
            </a:r>
          </a:p>
          <a:p>
            <a:pPr>
              <a:spcBef>
                <a:spcPct val="0"/>
              </a:spcBef>
              <a:spcAft>
                <a:spcPts val="600"/>
              </a:spcAft>
            </a:pPr>
            <a:r>
              <a:rPr lang="ru-RU" altLang="ru-RU" sz="1800" dirty="0" smtClean="0">
                <a:latin typeface="Tahoma" pitchFamily="34" charset="0"/>
                <a:cs typeface="Tahoma" pitchFamily="34" charset="0"/>
              </a:rPr>
              <a:t>актуальные изменения в форме</a:t>
            </a:r>
            <a:r>
              <a:rPr lang="en-US" altLang="ru-RU" sz="1800" dirty="0" smtClean="0">
                <a:latin typeface="Tahoma" pitchFamily="34" charset="0"/>
                <a:cs typeface="Tahoma" pitchFamily="34" charset="0"/>
              </a:rPr>
              <a:t>;</a:t>
            </a:r>
            <a:endParaRPr lang="ru-RU" altLang="ru-RU" sz="1800" dirty="0" smtClean="0">
              <a:latin typeface="Tahoma" pitchFamily="34" charset="0"/>
              <a:cs typeface="Tahoma" pitchFamily="34" charset="0"/>
            </a:endParaRPr>
          </a:p>
          <a:p>
            <a:pPr>
              <a:spcBef>
                <a:spcPct val="0"/>
              </a:spcBef>
              <a:spcAft>
                <a:spcPts val="600"/>
              </a:spcAft>
            </a:pPr>
            <a:r>
              <a:rPr lang="ru-RU" altLang="ru-RU" sz="1800" dirty="0" smtClean="0">
                <a:latin typeface="Tahoma" pitchFamily="34" charset="0"/>
                <a:cs typeface="Tahoma" pitchFamily="34" charset="0"/>
              </a:rPr>
              <a:t>информация о среднем расстоянии поездки одного пассажира </a:t>
            </a:r>
            <a:br>
              <a:rPr lang="ru-RU" altLang="ru-RU" sz="1800" dirty="0" smtClean="0">
                <a:latin typeface="Tahoma" pitchFamily="34" charset="0"/>
                <a:cs typeface="Tahoma" pitchFamily="34" charset="0"/>
              </a:rPr>
            </a:br>
            <a:r>
              <a:rPr lang="ru-RU" altLang="ru-RU" sz="1800" dirty="0" smtClean="0">
                <a:latin typeface="Tahoma" pitchFamily="34" charset="0"/>
                <a:cs typeface="Tahoma" pitchFamily="34" charset="0"/>
              </a:rPr>
              <a:t>на автомобильном транспорте общего пользования </a:t>
            </a:r>
            <a:br>
              <a:rPr lang="ru-RU" altLang="ru-RU" sz="1800" dirty="0" smtClean="0">
                <a:latin typeface="Tahoma" pitchFamily="34" charset="0"/>
                <a:cs typeface="Tahoma" pitchFamily="34" charset="0"/>
              </a:rPr>
            </a:br>
            <a:r>
              <a:rPr lang="ru-RU" altLang="ru-RU" sz="1800" dirty="0" smtClean="0">
                <a:solidFill>
                  <a:srgbClr val="C00000"/>
                </a:solidFill>
                <a:latin typeface="Tahoma" pitchFamily="34" charset="0"/>
                <a:cs typeface="Tahoma" pitchFamily="34" charset="0"/>
              </a:rPr>
              <a:t>(</a:t>
            </a:r>
            <a:r>
              <a:rPr lang="ru-RU" altLang="ru-RU" sz="1800" i="1" dirty="0" smtClean="0">
                <a:solidFill>
                  <a:srgbClr val="C00000"/>
                </a:solidFill>
                <a:latin typeface="Tahoma" pitchFamily="34" charset="0"/>
                <a:cs typeface="Tahoma" pitchFamily="34" charset="0"/>
              </a:rPr>
              <a:t>необходима для заполнения раздела </a:t>
            </a:r>
            <a:r>
              <a:rPr lang="en-US" altLang="ru-RU" sz="1800" i="1" dirty="0" smtClean="0">
                <a:solidFill>
                  <a:srgbClr val="C00000"/>
                </a:solidFill>
                <a:latin typeface="Tahoma" pitchFamily="34" charset="0"/>
                <a:cs typeface="Tahoma" pitchFamily="34" charset="0"/>
              </a:rPr>
              <a:t>III</a:t>
            </a:r>
            <a:r>
              <a:rPr lang="ru-RU" altLang="ru-RU" sz="1800" i="1" dirty="0" smtClean="0">
                <a:solidFill>
                  <a:srgbClr val="C00000"/>
                </a:solidFill>
                <a:latin typeface="Tahoma" pitchFamily="34" charset="0"/>
                <a:cs typeface="Tahoma" pitchFamily="34" charset="0"/>
              </a:rPr>
              <a:t> )</a:t>
            </a:r>
            <a:r>
              <a:rPr lang="en-US" altLang="ru-RU" sz="1800" i="1" dirty="0" smtClean="0">
                <a:solidFill>
                  <a:srgbClr val="C00000"/>
                </a:solidFill>
                <a:latin typeface="Tahoma" pitchFamily="34" charset="0"/>
                <a:cs typeface="Tahoma" pitchFamily="34" charset="0"/>
              </a:rPr>
              <a:t>;</a:t>
            </a:r>
            <a:endParaRPr lang="ru-RU" altLang="ru-RU" sz="1800" i="1" dirty="0" smtClean="0">
              <a:solidFill>
                <a:srgbClr val="C00000"/>
              </a:solidFill>
              <a:latin typeface="Tahoma" pitchFamily="34" charset="0"/>
              <a:cs typeface="Tahoma" pitchFamily="34" charset="0"/>
            </a:endParaRPr>
          </a:p>
          <a:p>
            <a:pPr>
              <a:spcBef>
                <a:spcPct val="0"/>
              </a:spcBef>
              <a:spcAft>
                <a:spcPts val="600"/>
              </a:spcAft>
            </a:pPr>
            <a:r>
              <a:rPr lang="ru-RU" altLang="ru-RU" sz="1800" dirty="0" smtClean="0">
                <a:latin typeface="Tahoma" pitchFamily="34" charset="0"/>
                <a:cs typeface="Tahoma" pitchFamily="34" charset="0"/>
              </a:rPr>
              <a:t>контактные телефоны</a:t>
            </a:r>
            <a:r>
              <a:rPr lang="en-US" altLang="ru-RU" sz="1800" dirty="0">
                <a:latin typeface="Tahoma" pitchFamily="34" charset="0"/>
                <a:cs typeface="Tahoma" pitchFamily="34" charset="0"/>
              </a:rPr>
              <a:t>.</a:t>
            </a:r>
            <a:r>
              <a:rPr lang="ru-RU" altLang="ru-RU" sz="1800" dirty="0" smtClean="0">
                <a:latin typeface="Tahoma" pitchFamily="34" charset="0"/>
                <a:cs typeface="Tahoma" pitchFamily="34" charset="0"/>
              </a:rPr>
              <a:t> </a:t>
            </a:r>
          </a:p>
          <a:p>
            <a:endParaRPr lang="ru-RU" altLang="ru-RU" sz="2400" dirty="0" smtClean="0"/>
          </a:p>
        </p:txBody>
      </p:sp>
      <p:sp>
        <p:nvSpPr>
          <p:cNvPr id="3" name="Заголовок 2"/>
          <p:cNvSpPr>
            <a:spLocks noGrp="1"/>
          </p:cNvSpPr>
          <p:nvPr>
            <p:ph type="title"/>
          </p:nvPr>
        </p:nvSpPr>
        <p:spPr/>
        <p:txBody>
          <a:bodyPr/>
          <a:lstStyle/>
          <a:p>
            <a:pPr algn="ctr">
              <a:defRPr/>
            </a:pPr>
            <a:r>
              <a:rPr lang="ru-RU" sz="2800" dirty="0" smtClean="0">
                <a:effectLst>
                  <a:outerShdw blurRad="38100" dist="38100" dir="2700000" algn="tl">
                    <a:srgbClr val="000000">
                      <a:alpha val="43137"/>
                    </a:srgbClr>
                  </a:outerShdw>
                </a:effectLst>
                <a:latin typeface="Tahoma" pitchFamily="34" charset="0"/>
                <a:cs typeface="Tahoma" pitchFamily="34" charset="0"/>
              </a:rPr>
              <a:t>Рубрика «Структурная статистика</a:t>
            </a:r>
            <a:br>
              <a:rPr lang="ru-RU" sz="2800" dirty="0" smtClean="0">
                <a:effectLst>
                  <a:outerShdw blurRad="38100" dist="38100" dir="2700000" algn="tl">
                    <a:srgbClr val="000000">
                      <a:alpha val="43137"/>
                    </a:srgbClr>
                  </a:outerShdw>
                </a:effectLst>
                <a:latin typeface="Tahoma" pitchFamily="34" charset="0"/>
                <a:cs typeface="Tahoma" pitchFamily="34" charset="0"/>
              </a:rPr>
            </a:br>
            <a:r>
              <a:rPr lang="ru-RU" sz="2800" dirty="0" smtClean="0">
                <a:effectLst>
                  <a:outerShdw blurRad="38100" dist="38100" dir="2700000" algn="tl">
                    <a:srgbClr val="000000">
                      <a:alpha val="43137"/>
                    </a:srgbClr>
                  </a:outerShdw>
                </a:effectLst>
                <a:latin typeface="Tahoma" pitchFamily="34" charset="0"/>
                <a:cs typeface="Tahoma" pitchFamily="34" charset="0"/>
              </a:rPr>
              <a:t>(формы 1-мп (микро), 1-мп, 4-у)</a:t>
            </a:r>
            <a:endParaRPr lang="ru-RU"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179388" indent="-179388" algn="just">
              <a:spcBef>
                <a:spcPts val="600"/>
              </a:spcBef>
              <a:spcAft>
                <a:spcPts val="0"/>
              </a:spcAft>
              <a:buClr>
                <a:srgbClr val="DD7E0E"/>
              </a:buClr>
              <a:buSzPct val="80000"/>
              <a:buFont typeface="Wingdings" pitchFamily="2" charset="2"/>
              <a:buChar char="§"/>
              <a:tabLst>
                <a:tab pos="179388" algn="l"/>
              </a:tabLst>
              <a:defRPr/>
            </a:pPr>
            <a:r>
              <a:rPr lang="ru-RU" sz="1550" b="1" dirty="0">
                <a:solidFill>
                  <a:schemeClr val="tx1">
                    <a:lumMod val="95000"/>
                    <a:lumOff val="5000"/>
                  </a:schemeClr>
                </a:solidFill>
              </a:rPr>
              <a:t>В</a:t>
            </a:r>
            <a:r>
              <a:rPr lang="ru-RU" sz="1550" b="1" dirty="0" smtClean="0">
                <a:solidFill>
                  <a:schemeClr val="tx1">
                    <a:lumMod val="95000"/>
                    <a:lumOff val="5000"/>
                  </a:schemeClr>
                </a:solidFill>
              </a:rPr>
              <a:t> </a:t>
            </a:r>
            <a:r>
              <a:rPr lang="ru-RU" sz="1550" b="1" dirty="0" smtClean="0">
                <a:solidFill>
                  <a:schemeClr val="tx1">
                    <a:lumMod val="95000"/>
                    <a:lumOff val="5000"/>
                  </a:schemeClr>
                </a:solidFill>
              </a:rPr>
              <a:t>главе 14 Указаний </a:t>
            </a:r>
            <a:r>
              <a:rPr lang="ru-RU" sz="1550" dirty="0" smtClean="0">
                <a:solidFill>
                  <a:schemeClr val="tx1">
                    <a:lumMod val="95000"/>
                    <a:lumOff val="5000"/>
                  </a:schemeClr>
                </a:solidFill>
              </a:rPr>
              <a:t>приведены основные арифметические и логические контроли, которые необходимо соблюдать при отражении первичных статистических данных в </a:t>
            </a:r>
            <a:r>
              <a:rPr lang="ru-RU" sz="1550" dirty="0" smtClean="0">
                <a:solidFill>
                  <a:schemeClr val="tx1">
                    <a:lumMod val="95000"/>
                    <a:lumOff val="5000"/>
                  </a:schemeClr>
                </a:solidFill>
              </a:rPr>
              <a:t>форме.</a:t>
            </a:r>
            <a:endParaRPr lang="ru-RU" sz="1550" dirty="0" smtClean="0">
              <a:solidFill>
                <a:schemeClr val="tx1">
                  <a:lumMod val="95000"/>
                  <a:lumOff val="5000"/>
                </a:schemeClr>
              </a:solidFill>
            </a:endParaRPr>
          </a:p>
          <a:p>
            <a:pPr marL="179388" indent="-179388" algn="just">
              <a:spcBef>
                <a:spcPts val="600"/>
              </a:spcBef>
              <a:spcAft>
                <a:spcPts val="0"/>
              </a:spcAft>
              <a:buClr>
                <a:srgbClr val="DD7E0E"/>
              </a:buClr>
              <a:buSzPct val="80000"/>
              <a:buFont typeface="Wingdings" pitchFamily="2" charset="2"/>
              <a:buChar char="§"/>
              <a:tabLst>
                <a:tab pos="179388" algn="l"/>
              </a:tabLst>
              <a:defRPr/>
            </a:pPr>
            <a:r>
              <a:rPr lang="ru-RU" sz="1550" dirty="0"/>
              <a:t>П</a:t>
            </a:r>
            <a:r>
              <a:rPr lang="x-none" sz="1550" smtClean="0"/>
              <a:t>ри </a:t>
            </a:r>
            <a:r>
              <a:rPr lang="ru-RU" sz="1550" dirty="0" smtClean="0"/>
              <a:t>представлении формы 1-мп в виде электронного документа </a:t>
            </a:r>
            <a:r>
              <a:rPr lang="x-none" sz="1550" smtClean="0"/>
              <a:t>необходимые формулы контролей встроены в макет форм</a:t>
            </a:r>
            <a:r>
              <a:rPr lang="ru-RU" sz="1550" dirty="0" smtClean="0"/>
              <a:t>ы</a:t>
            </a:r>
            <a:r>
              <a:rPr lang="x-none" sz="1550" smtClean="0"/>
              <a:t>, размещаем</a:t>
            </a:r>
            <a:r>
              <a:rPr lang="ru-RU" sz="1550" dirty="0" smtClean="0"/>
              <a:t>ой </a:t>
            </a:r>
            <a:br>
              <a:rPr lang="ru-RU" sz="1550" dirty="0" smtClean="0"/>
            </a:br>
            <a:r>
              <a:rPr lang="x-none" sz="1550" smtClean="0"/>
              <a:t>на принимающем центре </a:t>
            </a:r>
            <a:r>
              <a:rPr lang="ru-RU" sz="1550" dirty="0" smtClean="0"/>
              <a:t>Е</a:t>
            </a:r>
            <a:r>
              <a:rPr lang="x-none" sz="1550" smtClean="0"/>
              <a:t>диной информационной системы государственной статистики</a:t>
            </a:r>
            <a:r>
              <a:rPr lang="ru-RU" sz="1550" dirty="0" smtClean="0"/>
              <a:t> Республики Беларусь (ЕИСГС</a:t>
            </a:r>
            <a:r>
              <a:rPr lang="ru-RU" sz="1550" dirty="0" smtClean="0"/>
              <a:t>).</a:t>
            </a:r>
            <a:endParaRPr lang="ru-RU" sz="1550" dirty="0" smtClean="0"/>
          </a:p>
          <a:p>
            <a:pPr marL="179388" indent="-179388" algn="just">
              <a:spcBef>
                <a:spcPts val="600"/>
              </a:spcBef>
              <a:spcAft>
                <a:spcPts val="0"/>
              </a:spcAft>
              <a:buClr>
                <a:srgbClr val="DD7E0E"/>
              </a:buClr>
              <a:buSzPct val="80000"/>
              <a:buFont typeface="Wingdings" pitchFamily="2" charset="2"/>
              <a:buChar char="§"/>
              <a:tabLst>
                <a:tab pos="179388" algn="l"/>
              </a:tabLst>
              <a:defRPr/>
            </a:pPr>
            <a:r>
              <a:rPr lang="ru-RU" sz="1550" dirty="0"/>
              <a:t>В</a:t>
            </a:r>
            <a:r>
              <a:rPr lang="ru-RU" sz="1550" dirty="0" smtClean="0"/>
              <a:t> </a:t>
            </a:r>
            <a:r>
              <a:rPr lang="ru-RU" sz="1550" dirty="0" smtClean="0"/>
              <a:t>ЕИСГС предусмотрены </a:t>
            </a:r>
            <a:r>
              <a:rPr lang="ru-RU" sz="1550" dirty="0" smtClean="0">
                <a:solidFill>
                  <a:srgbClr val="FF0000"/>
                </a:solidFill>
              </a:rPr>
              <a:t>обязательные и рекомендательные </a:t>
            </a:r>
            <a:r>
              <a:rPr lang="ru-RU" sz="1550" dirty="0" smtClean="0"/>
              <a:t>контроли (арифметические, логические, на наличие экстремальных значений, на сопоставимость с первичными статистическими данными по форме </a:t>
            </a:r>
            <a:br>
              <a:rPr lang="ru-RU" sz="1550" dirty="0" smtClean="0"/>
            </a:br>
            <a:r>
              <a:rPr lang="ru-RU" sz="1550" dirty="0" smtClean="0"/>
              <a:t>1-мп за предыдущий </a:t>
            </a:r>
            <a:r>
              <a:rPr lang="ru-RU" sz="1550" dirty="0" smtClean="0"/>
              <a:t>год).</a:t>
            </a:r>
          </a:p>
          <a:p>
            <a:pPr marL="179388" indent="-179388" algn="just">
              <a:spcBef>
                <a:spcPts val="600"/>
              </a:spcBef>
              <a:spcAft>
                <a:spcPts val="0"/>
              </a:spcAft>
              <a:buClr>
                <a:srgbClr val="DD7E0E"/>
              </a:buClr>
              <a:buSzPct val="80000"/>
              <a:buFont typeface="Wingdings" pitchFamily="2" charset="2"/>
              <a:buChar char="§"/>
              <a:tabLst>
                <a:tab pos="179388" algn="l"/>
              </a:tabLst>
              <a:defRPr/>
            </a:pPr>
            <a:r>
              <a:rPr lang="ru-RU" sz="1550" dirty="0"/>
              <a:t>П</a:t>
            </a:r>
            <a:r>
              <a:rPr lang="ru-RU" sz="1550" dirty="0" smtClean="0"/>
              <a:t>ри несоблюдении </a:t>
            </a:r>
            <a:r>
              <a:rPr lang="ru-RU" sz="1550" dirty="0" smtClean="0">
                <a:solidFill>
                  <a:srgbClr val="FF0000"/>
                </a:solidFill>
              </a:rPr>
              <a:t>обязательных</a:t>
            </a:r>
            <a:r>
              <a:rPr lang="ru-RU" sz="1550" dirty="0" smtClean="0"/>
              <a:t> контролей отправка отчета блокируется – респонденту необходимо сделать корректировку отчета.</a:t>
            </a:r>
          </a:p>
          <a:p>
            <a:pPr marL="179388" indent="-179388" algn="just">
              <a:spcBef>
                <a:spcPts val="600"/>
              </a:spcBef>
              <a:spcAft>
                <a:spcPts val="0"/>
              </a:spcAft>
              <a:buClr>
                <a:srgbClr val="DD7E0E"/>
              </a:buClr>
              <a:buSzPct val="80000"/>
              <a:buFont typeface="Wingdings" pitchFamily="2" charset="2"/>
              <a:buChar char="§"/>
              <a:tabLst>
                <a:tab pos="179388" algn="l"/>
              </a:tabLst>
              <a:defRPr/>
            </a:pPr>
            <a:r>
              <a:rPr lang="ru-RU" sz="1550" dirty="0"/>
              <a:t>П</a:t>
            </a:r>
            <a:r>
              <a:rPr lang="ru-RU" sz="1550" dirty="0" smtClean="0"/>
              <a:t>ри </a:t>
            </a:r>
            <a:r>
              <a:rPr lang="ru-RU" sz="1550" dirty="0" smtClean="0"/>
              <a:t>несоблюдении </a:t>
            </a:r>
            <a:r>
              <a:rPr lang="ru-RU" sz="1550" dirty="0" smtClean="0">
                <a:solidFill>
                  <a:srgbClr val="FF0000"/>
                </a:solidFill>
              </a:rPr>
              <a:t>рекомендательных</a:t>
            </a:r>
            <a:r>
              <a:rPr lang="ru-RU" sz="1550" dirty="0" smtClean="0"/>
              <a:t> контролей отчет может быть отправлен – респондент может привести пояснения к контролю с целью минимизации количества запросов от специалистов органов государственной </a:t>
            </a:r>
            <a:r>
              <a:rPr lang="ru-RU" sz="1550" dirty="0" smtClean="0"/>
              <a:t>статистики.</a:t>
            </a:r>
            <a:endParaRPr lang="ru-RU" sz="1550" dirty="0" smtClean="0"/>
          </a:p>
          <a:p>
            <a:pPr>
              <a:defRPr/>
            </a:pPr>
            <a:endParaRPr lang="ru-RU" dirty="0"/>
          </a:p>
        </p:txBody>
      </p:sp>
      <p:sp>
        <p:nvSpPr>
          <p:cNvPr id="3" name="Заголовок 2"/>
          <p:cNvSpPr>
            <a:spLocks noGrp="1"/>
          </p:cNvSpPr>
          <p:nvPr>
            <p:ph type="title"/>
          </p:nvPr>
        </p:nvSpPr>
        <p:spPr/>
        <p:txBody>
          <a:bodyPr>
            <a:noAutofit/>
          </a:bodyPr>
          <a:lstStyle/>
          <a:p>
            <a:pPr algn="ctr">
              <a:defRPr/>
            </a:pPr>
            <a:r>
              <a:rPr lang="ru-RU" altLang="ru-RU" sz="2400" dirty="0" smtClean="0">
                <a:solidFill>
                  <a:srgbClr val="009900"/>
                </a:solidFill>
                <a:latin typeface="Tahoma" panose="020B0604030504040204" pitchFamily="34" charset="0"/>
                <a:ea typeface="Tahoma" panose="020B0604030504040204" pitchFamily="34" charset="0"/>
                <a:cs typeface="Tahoma" panose="020B0604030504040204" pitchFamily="34" charset="0"/>
              </a:rPr>
              <a:t>Арифметический и логический контроль</a:t>
            </a:r>
            <a:endParaRPr lang="ru-RU" sz="24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Объект 1"/>
          <p:cNvSpPr>
            <a:spLocks noGrp="1"/>
          </p:cNvSpPr>
          <p:nvPr>
            <p:ph idx="1"/>
          </p:nvPr>
        </p:nvSpPr>
        <p:spPr/>
        <p:txBody>
          <a:bodyPr/>
          <a:lstStyle/>
          <a:p>
            <a:pPr algn="ctr">
              <a:buClr>
                <a:srgbClr val="C7D3E6"/>
              </a:buClr>
              <a:buFont typeface="Symbol" pitchFamily="18" charset="2"/>
              <a:buNone/>
            </a:pPr>
            <a:r>
              <a:rPr lang="ru-RU" altLang="ru-RU" sz="2400" b="1" dirty="0" smtClean="0">
                <a:solidFill>
                  <a:srgbClr val="263248"/>
                </a:solidFill>
                <a:latin typeface="Tahoma" pitchFamily="34" charset="0"/>
                <a:cs typeface="Tahoma" pitchFamily="34" charset="0"/>
              </a:rPr>
              <a:t>Дополнительно </a:t>
            </a:r>
            <a:br>
              <a:rPr lang="ru-RU" altLang="ru-RU" sz="2400" b="1" dirty="0" smtClean="0">
                <a:solidFill>
                  <a:srgbClr val="263248"/>
                </a:solidFill>
                <a:latin typeface="Tahoma" pitchFamily="34" charset="0"/>
                <a:cs typeface="Tahoma" pitchFamily="34" charset="0"/>
              </a:rPr>
            </a:br>
            <a:r>
              <a:rPr lang="ru-RU" altLang="ru-RU" sz="2400" b="1" u="sng" dirty="0" smtClean="0">
                <a:solidFill>
                  <a:srgbClr val="263248"/>
                </a:solidFill>
                <a:latin typeface="Tahoma" pitchFamily="34" charset="0"/>
                <a:cs typeface="Tahoma" pitchFamily="34" charset="0"/>
              </a:rPr>
              <a:t>по вопросам заполнения формы 1-мп  </a:t>
            </a:r>
          </a:p>
          <a:p>
            <a:pPr algn="ctr">
              <a:spcBef>
                <a:spcPct val="0"/>
              </a:spcBef>
              <a:buClr>
                <a:srgbClr val="C7D3E6"/>
              </a:buClr>
              <a:buFont typeface="Symbol" pitchFamily="18" charset="2"/>
              <a:buNone/>
            </a:pPr>
            <a:r>
              <a:rPr lang="ru-RU" altLang="ru-RU" sz="2400" b="1" dirty="0" smtClean="0">
                <a:solidFill>
                  <a:srgbClr val="263248"/>
                </a:solidFill>
                <a:latin typeface="Tahoma" pitchFamily="34" charset="0"/>
                <a:cs typeface="Tahoma" pitchFamily="34" charset="0"/>
              </a:rPr>
              <a:t>Вы можете обратиться в отдел макроэкономической статистики, структурных обследований и статистического регистра  </a:t>
            </a:r>
            <a:br>
              <a:rPr lang="ru-RU" altLang="ru-RU" sz="2400" b="1" dirty="0" smtClean="0">
                <a:solidFill>
                  <a:srgbClr val="263248"/>
                </a:solidFill>
                <a:latin typeface="Tahoma" pitchFamily="34" charset="0"/>
                <a:cs typeface="Tahoma" pitchFamily="34" charset="0"/>
              </a:rPr>
            </a:br>
            <a:r>
              <a:rPr lang="ru-RU" altLang="ru-RU" sz="2400" b="1" dirty="0" smtClean="0">
                <a:solidFill>
                  <a:srgbClr val="263248"/>
                </a:solidFill>
                <a:latin typeface="Tahoma" pitchFamily="34" charset="0"/>
                <a:cs typeface="Tahoma" pitchFamily="34" charset="0"/>
              </a:rPr>
              <a:t>по телефонам:</a:t>
            </a:r>
          </a:p>
          <a:p>
            <a:pPr algn="ctr">
              <a:spcBef>
                <a:spcPct val="0"/>
              </a:spcBef>
              <a:buClr>
                <a:srgbClr val="C7D3E6"/>
              </a:buClr>
              <a:buFont typeface="Symbol" pitchFamily="18" charset="2"/>
              <a:buNone/>
            </a:pPr>
            <a:endParaRPr lang="ru-RU" altLang="ru-RU" sz="2400" b="1" dirty="0" smtClean="0">
              <a:solidFill>
                <a:srgbClr val="263248"/>
              </a:solidFill>
              <a:latin typeface="Tahoma" pitchFamily="34" charset="0"/>
              <a:cs typeface="Tahoma" pitchFamily="34" charset="0"/>
            </a:endParaRPr>
          </a:p>
          <a:p>
            <a:pPr algn="ctr">
              <a:spcBef>
                <a:spcPct val="0"/>
              </a:spcBef>
              <a:buClr>
                <a:srgbClr val="C7D3E6"/>
              </a:buClr>
              <a:buFont typeface="Wingdings 3" pitchFamily="18" charset="2"/>
              <a:buNone/>
            </a:pPr>
            <a:r>
              <a:rPr lang="ru-RU" altLang="ru-RU" sz="2400" b="1" dirty="0" smtClean="0">
                <a:solidFill>
                  <a:srgbClr val="263248"/>
                </a:solidFill>
                <a:latin typeface="Tahoma" pitchFamily="34" charset="0"/>
                <a:cs typeface="Tahoma" pitchFamily="34" charset="0"/>
              </a:rPr>
              <a:t>+375 17 326-44-42</a:t>
            </a:r>
            <a:r>
              <a:rPr lang="en-US" altLang="ru-RU" sz="2400" b="1" dirty="0" smtClean="0">
                <a:solidFill>
                  <a:srgbClr val="263248"/>
                </a:solidFill>
                <a:latin typeface="Tahoma" pitchFamily="34" charset="0"/>
                <a:cs typeface="Tahoma" pitchFamily="34" charset="0"/>
              </a:rPr>
              <a:t>;</a:t>
            </a:r>
            <a:endParaRPr lang="ru-RU" altLang="ru-RU" sz="2400" b="1" dirty="0" smtClean="0">
              <a:solidFill>
                <a:srgbClr val="263248"/>
              </a:solidFill>
              <a:latin typeface="Tahoma" pitchFamily="34" charset="0"/>
              <a:cs typeface="Tahoma" pitchFamily="34" charset="0"/>
            </a:endParaRPr>
          </a:p>
          <a:p>
            <a:pPr algn="ctr">
              <a:spcBef>
                <a:spcPct val="0"/>
              </a:spcBef>
              <a:buClr>
                <a:srgbClr val="C7D3E6"/>
              </a:buClr>
              <a:buFont typeface="Symbol" pitchFamily="18" charset="2"/>
              <a:buNone/>
            </a:pPr>
            <a:r>
              <a:rPr lang="ru-RU" altLang="ru-RU" sz="2400" b="1" dirty="0" smtClean="0">
                <a:solidFill>
                  <a:srgbClr val="263248"/>
                </a:solidFill>
                <a:latin typeface="Tahoma" pitchFamily="34" charset="0"/>
                <a:cs typeface="Tahoma" pitchFamily="34" charset="0"/>
              </a:rPr>
              <a:t>+375 17 374-25-89</a:t>
            </a:r>
            <a:r>
              <a:rPr lang="en-US" altLang="ru-RU" sz="2400" b="1" dirty="0" smtClean="0">
                <a:solidFill>
                  <a:srgbClr val="263248"/>
                </a:solidFill>
                <a:latin typeface="Tahoma" pitchFamily="34" charset="0"/>
                <a:cs typeface="Tahoma" pitchFamily="34" charset="0"/>
              </a:rPr>
              <a:t>;</a:t>
            </a:r>
            <a:endParaRPr lang="ru-RU" altLang="ru-RU" sz="2400" b="1" dirty="0" smtClean="0">
              <a:solidFill>
                <a:srgbClr val="263248"/>
              </a:solidFill>
              <a:latin typeface="Tahoma" pitchFamily="34" charset="0"/>
              <a:cs typeface="Tahoma" pitchFamily="34" charset="0"/>
            </a:endParaRPr>
          </a:p>
          <a:p>
            <a:pPr algn="ctr">
              <a:spcBef>
                <a:spcPct val="0"/>
              </a:spcBef>
              <a:buClr>
                <a:srgbClr val="C7D3E6"/>
              </a:buClr>
              <a:buFont typeface="Symbol" pitchFamily="18" charset="2"/>
              <a:buNone/>
            </a:pPr>
            <a:r>
              <a:rPr lang="ru-RU" altLang="ru-RU" sz="2400" b="1" dirty="0" smtClean="0">
                <a:solidFill>
                  <a:srgbClr val="263248"/>
                </a:solidFill>
                <a:latin typeface="Tahoma" pitchFamily="34" charset="0"/>
                <a:cs typeface="Tahoma" pitchFamily="34" charset="0"/>
              </a:rPr>
              <a:t>+375 17 337-61-11</a:t>
            </a:r>
            <a:r>
              <a:rPr lang="en-US" altLang="ru-RU" sz="2400" b="1" dirty="0" smtClean="0">
                <a:solidFill>
                  <a:srgbClr val="263248"/>
                </a:solidFill>
                <a:latin typeface="Tahoma" pitchFamily="34" charset="0"/>
                <a:cs typeface="Tahoma" pitchFamily="34" charset="0"/>
              </a:rPr>
              <a:t>;</a:t>
            </a:r>
            <a:endParaRPr lang="ru-RU" altLang="ru-RU" sz="2400" b="1" dirty="0" smtClean="0">
              <a:solidFill>
                <a:srgbClr val="263248"/>
              </a:solidFill>
              <a:latin typeface="Tahoma" pitchFamily="34" charset="0"/>
              <a:cs typeface="Tahoma" pitchFamily="34" charset="0"/>
            </a:endParaRPr>
          </a:p>
          <a:p>
            <a:pPr algn="ctr">
              <a:spcBef>
                <a:spcPct val="0"/>
              </a:spcBef>
              <a:buClr>
                <a:srgbClr val="C7D3E6"/>
              </a:buClr>
              <a:buFont typeface="Symbol" pitchFamily="18" charset="2"/>
              <a:buNone/>
            </a:pPr>
            <a:r>
              <a:rPr lang="ru-RU" altLang="ru-RU" sz="2400" b="1" dirty="0" smtClean="0">
                <a:solidFill>
                  <a:srgbClr val="263248"/>
                </a:solidFill>
                <a:latin typeface="Tahoma" pitchFamily="34" charset="0"/>
                <a:cs typeface="Tahoma" pitchFamily="34" charset="0"/>
              </a:rPr>
              <a:t>+375 17 374-93-07</a:t>
            </a:r>
            <a:r>
              <a:rPr lang="en-US" altLang="ru-RU" sz="2400" b="1" dirty="0">
                <a:solidFill>
                  <a:srgbClr val="263248"/>
                </a:solidFill>
                <a:latin typeface="Tahoma" pitchFamily="34" charset="0"/>
                <a:cs typeface="Tahoma" pitchFamily="34" charset="0"/>
              </a:rPr>
              <a:t>.</a:t>
            </a:r>
            <a:endParaRPr lang="ru-RU" altLang="ru-RU" sz="2400" b="1" dirty="0" smtClean="0">
              <a:solidFill>
                <a:srgbClr val="263248"/>
              </a:solidFill>
              <a:latin typeface="Tahoma" pitchFamily="34" charset="0"/>
              <a:cs typeface="Tahoma" pitchFamily="34" charset="0"/>
            </a:endParaRPr>
          </a:p>
          <a:p>
            <a:endParaRPr lang="ru-RU" altLang="ru-RU" dirty="0" smtClean="0"/>
          </a:p>
        </p:txBody>
      </p:sp>
      <p:sp>
        <p:nvSpPr>
          <p:cNvPr id="3" name="Заголовок 2"/>
          <p:cNvSpPr>
            <a:spLocks noGrp="1"/>
          </p:cNvSpPr>
          <p:nvPr>
            <p:ph type="title"/>
          </p:nvPr>
        </p:nvSpPr>
        <p:spPr/>
        <p:txBody>
          <a:bodyPr/>
          <a:lstStyle/>
          <a:p>
            <a:pPr algn="ctr">
              <a:defRPr/>
            </a:pPr>
            <a:r>
              <a:rPr lang="ru-RU" altLang="ru-RU" sz="3200" dirty="0">
                <a:solidFill>
                  <a:srgbClr val="009900"/>
                </a:solidFill>
                <a:latin typeface="Tahoma" panose="020B0604030504040204" pitchFamily="34" charset="0"/>
                <a:ea typeface="Tahoma" panose="020B0604030504040204" pitchFamily="34" charset="0"/>
                <a:cs typeface="Tahoma" panose="020B0604030504040204" pitchFamily="34" charset="0"/>
              </a:rPr>
              <a:t>КОНТАКТНАЯ ИНФОРМАЦИЯ</a:t>
            </a:r>
            <a:endParaRPr lang="ru-RU" sz="3200" dirty="0">
              <a:solidFill>
                <a:srgbClr val="0099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ъект 1"/>
          <p:cNvSpPr>
            <a:spLocks noGrp="1"/>
          </p:cNvSpPr>
          <p:nvPr>
            <p:ph idx="1"/>
          </p:nvPr>
        </p:nvSpPr>
        <p:spPr>
          <a:xfrm>
            <a:off x="457200" y="1341438"/>
            <a:ext cx="8229600" cy="4824412"/>
          </a:xfrm>
        </p:spPr>
        <p:txBody>
          <a:bodyPr/>
          <a:lstStyle/>
          <a:p>
            <a:pPr algn="just">
              <a:spcBef>
                <a:spcPts val="1800"/>
              </a:spcBef>
              <a:buClr>
                <a:srgbClr val="DD7E0E"/>
              </a:buClr>
              <a:buSzPct val="80000"/>
              <a:tabLst>
                <a:tab pos="179388" algn="l"/>
              </a:tabLst>
            </a:pPr>
            <a:r>
              <a:rPr lang="ru-RU" altLang="ru-RU" sz="1800" dirty="0" smtClean="0">
                <a:latin typeface="Tahoma" pitchFamily="34" charset="0"/>
                <a:cs typeface="Tahoma" pitchFamily="34" charset="0"/>
              </a:rPr>
              <a:t>В отчете отражаются данные </a:t>
            </a:r>
            <a:r>
              <a:rPr lang="ru-RU" altLang="ru-RU" sz="1800" b="1" dirty="0" smtClean="0">
                <a:solidFill>
                  <a:srgbClr val="A3171E"/>
                </a:solidFill>
                <a:latin typeface="Tahoma" pitchFamily="34" charset="0"/>
                <a:cs typeface="Tahoma" pitchFamily="34" charset="0"/>
              </a:rPr>
              <a:t>в целом по юридическому лицу</a:t>
            </a:r>
            <a:r>
              <a:rPr lang="ru-RU" altLang="ru-RU" sz="1800" dirty="0" smtClean="0">
                <a:latin typeface="Tahoma" pitchFamily="34" charset="0"/>
                <a:cs typeface="Tahoma" pitchFamily="34" charset="0"/>
              </a:rPr>
              <a:t>, включая данные по входящим в его структуру подразделениям, независимо от места их нахождения.</a:t>
            </a:r>
          </a:p>
          <a:p>
            <a:pPr algn="just">
              <a:spcBef>
                <a:spcPts val="1800"/>
              </a:spcBef>
              <a:buClr>
                <a:srgbClr val="DD7E0E"/>
              </a:buClr>
              <a:buSzPct val="80000"/>
              <a:tabLst>
                <a:tab pos="179388" algn="l"/>
              </a:tabLst>
            </a:pPr>
            <a:r>
              <a:rPr lang="ru-RU" altLang="ru-RU" sz="1800" dirty="0" smtClean="0">
                <a:solidFill>
                  <a:srgbClr val="C00000"/>
                </a:solidFill>
                <a:latin typeface="Tahoma" pitchFamily="34" charset="0"/>
                <a:cs typeface="Tahoma" pitchFamily="34" charset="0"/>
              </a:rPr>
              <a:t>Данные по структурным подразделениям, находящимся </a:t>
            </a:r>
            <a:r>
              <a:rPr lang="en-US" altLang="ru-RU" sz="1800" dirty="0" smtClean="0">
                <a:solidFill>
                  <a:srgbClr val="C00000"/>
                </a:solidFill>
                <a:latin typeface="Tahoma" pitchFamily="34" charset="0"/>
                <a:cs typeface="Tahoma" pitchFamily="34" charset="0"/>
              </a:rPr>
              <a:t/>
            </a:r>
            <a:br>
              <a:rPr lang="en-US" altLang="ru-RU" sz="1800" dirty="0" smtClean="0">
                <a:solidFill>
                  <a:srgbClr val="C00000"/>
                </a:solidFill>
                <a:latin typeface="Tahoma" pitchFamily="34" charset="0"/>
                <a:cs typeface="Tahoma" pitchFamily="34" charset="0"/>
              </a:rPr>
            </a:br>
            <a:r>
              <a:rPr lang="ru-RU" altLang="ru-RU" sz="1800" b="1" dirty="0" smtClean="0">
                <a:solidFill>
                  <a:srgbClr val="C00000"/>
                </a:solidFill>
                <a:latin typeface="Tahoma" pitchFamily="34" charset="0"/>
                <a:cs typeface="Tahoma" pitchFamily="34" charset="0"/>
              </a:rPr>
              <a:t>за пределами </a:t>
            </a:r>
            <a:r>
              <a:rPr lang="ru-RU" altLang="ru-RU" sz="1800" dirty="0" smtClean="0">
                <a:solidFill>
                  <a:srgbClr val="C00000"/>
                </a:solidFill>
                <a:latin typeface="Tahoma" pitchFamily="34" charset="0"/>
                <a:cs typeface="Tahoma" pitchFamily="34" charset="0"/>
              </a:rPr>
              <a:t>территории Республики Беларусь и имеющим отдельный баланс, в отчет </a:t>
            </a:r>
            <a:r>
              <a:rPr lang="ru-RU" altLang="ru-RU" sz="1800" b="1" dirty="0" smtClean="0">
                <a:solidFill>
                  <a:srgbClr val="C00000"/>
                </a:solidFill>
                <a:latin typeface="Tahoma" pitchFamily="34" charset="0"/>
                <a:cs typeface="Tahoma" pitchFamily="34" charset="0"/>
              </a:rPr>
              <a:t>не включаются</a:t>
            </a:r>
            <a:r>
              <a:rPr lang="ru-RU" altLang="ru-RU" sz="1800" dirty="0" smtClean="0">
                <a:solidFill>
                  <a:srgbClr val="C00000"/>
                </a:solidFill>
                <a:latin typeface="Tahoma" pitchFamily="34" charset="0"/>
                <a:cs typeface="Tahoma" pitchFamily="34" charset="0"/>
              </a:rPr>
              <a:t>.</a:t>
            </a:r>
            <a:endParaRPr lang="en-US" altLang="ru-RU" sz="1800" dirty="0" smtClean="0">
              <a:solidFill>
                <a:srgbClr val="C00000"/>
              </a:solidFill>
              <a:latin typeface="Tahoma" pitchFamily="34" charset="0"/>
              <a:cs typeface="Tahoma" pitchFamily="34" charset="0"/>
            </a:endParaRPr>
          </a:p>
          <a:p>
            <a:pPr algn="just">
              <a:spcBef>
                <a:spcPts val="1800"/>
              </a:spcBef>
              <a:buClr>
                <a:srgbClr val="DD7E0E"/>
              </a:buClr>
              <a:buSzPct val="80000"/>
              <a:tabLst>
                <a:tab pos="179388" algn="l"/>
              </a:tabLst>
            </a:pPr>
            <a:r>
              <a:rPr lang="ru-RU" altLang="ru-RU" sz="1800" dirty="0" smtClean="0">
                <a:latin typeface="Tahoma" pitchFamily="34" charset="0"/>
                <a:cs typeface="Tahoma" pitchFamily="34" charset="0"/>
              </a:rPr>
              <a:t>В целях проведения настоящих государственных статистических наблюдений </a:t>
            </a:r>
            <a:r>
              <a:rPr lang="ru-RU" altLang="ru-RU" sz="1800" b="1" dirty="0" smtClean="0">
                <a:latin typeface="Tahoma" pitchFamily="34" charset="0"/>
                <a:cs typeface="Tahoma" pitchFamily="34" charset="0"/>
              </a:rPr>
              <a:t>под структурным подразделением понимается: </a:t>
            </a:r>
          </a:p>
          <a:p>
            <a:pPr algn="just">
              <a:spcBef>
                <a:spcPts val="600"/>
              </a:spcBef>
              <a:buClr>
                <a:srgbClr val="DD7E0E"/>
              </a:buClr>
              <a:buSzPct val="80000"/>
              <a:buFont typeface="Wingdings" pitchFamily="2" charset="2"/>
              <a:buChar char="§"/>
              <a:tabLst>
                <a:tab pos="179388" algn="l"/>
              </a:tabLst>
            </a:pPr>
            <a:r>
              <a:rPr lang="ru-RU" altLang="ru-RU" sz="1800" dirty="0" smtClean="0">
                <a:latin typeface="Tahoma" pitchFamily="34" charset="0"/>
                <a:cs typeface="Tahoma" pitchFamily="34" charset="0"/>
              </a:rPr>
              <a:t>любое подразделение организации (филиал, представительство, отделение, завод, цех, мастерская, магазин, столовая, общежитие, санаторий, оздоровительный лагерь, бригада и тому подобное)</a:t>
            </a:r>
            <a:r>
              <a:rPr lang="en-US" altLang="ru-RU" sz="1800" dirty="0" smtClean="0">
                <a:latin typeface="Tahoma" pitchFamily="34" charset="0"/>
                <a:cs typeface="Tahoma" pitchFamily="34" charset="0"/>
              </a:rPr>
              <a:t>;</a:t>
            </a:r>
            <a:r>
              <a:rPr lang="ru-RU" altLang="ru-RU" sz="1800" dirty="0" smtClean="0">
                <a:latin typeface="Tahoma" pitchFamily="34" charset="0"/>
                <a:cs typeface="Tahoma" pitchFamily="34" charset="0"/>
              </a:rPr>
              <a:t> </a:t>
            </a:r>
          </a:p>
          <a:p>
            <a:pPr algn="just">
              <a:spcBef>
                <a:spcPts val="600"/>
              </a:spcBef>
              <a:buClr>
                <a:srgbClr val="DD7E0E"/>
              </a:buClr>
              <a:buSzPct val="80000"/>
              <a:buFont typeface="Wingdings" pitchFamily="2" charset="2"/>
              <a:buChar char="§"/>
              <a:tabLst>
                <a:tab pos="179388" algn="l"/>
              </a:tabLst>
            </a:pPr>
            <a:r>
              <a:rPr lang="ru-RU" altLang="ru-RU" sz="1800" dirty="0" smtClean="0">
                <a:latin typeface="Tahoma" pitchFamily="34" charset="0"/>
                <a:cs typeface="Tahoma" pitchFamily="34" charset="0"/>
              </a:rPr>
              <a:t>по месту нахождения которых оборудованы рабочие места, производится продукция, выполняются работы, оказываются услуги и признанное таковым</a:t>
            </a:r>
            <a:r>
              <a:rPr lang="en-US" altLang="ru-RU" sz="1800" dirty="0" smtClean="0">
                <a:latin typeface="Tahoma" pitchFamily="34" charset="0"/>
                <a:cs typeface="Tahoma" pitchFamily="34" charset="0"/>
              </a:rPr>
              <a:t> </a:t>
            </a:r>
            <a:r>
              <a:rPr lang="ru-RU" altLang="ru-RU" sz="1800" dirty="0" smtClean="0">
                <a:latin typeface="Tahoma" pitchFamily="34" charset="0"/>
                <a:cs typeface="Tahoma" pitchFamily="34" charset="0"/>
              </a:rPr>
              <a:t>в соответствии с учредительными либо иными организационно-распорядительными документами.</a:t>
            </a:r>
            <a:endParaRPr lang="ru-RU" altLang="ru-RU" sz="2000" dirty="0" smtClean="0"/>
          </a:p>
        </p:txBody>
      </p:sp>
      <p:sp>
        <p:nvSpPr>
          <p:cNvPr id="3" name="Заголовок 2"/>
          <p:cNvSpPr>
            <a:spLocks noGrp="1"/>
          </p:cNvSpPr>
          <p:nvPr>
            <p:ph type="title"/>
          </p:nvPr>
        </p:nvSpPr>
        <p:spPr/>
        <p:txBody>
          <a:bodyPr/>
          <a:lstStyle/>
          <a:p>
            <a:pPr algn="ctr">
              <a:defRPr/>
            </a:pPr>
            <a:r>
              <a:rPr lang="ru-RU" sz="2800" dirty="0">
                <a:solidFill>
                  <a:schemeClr val="tx1"/>
                </a:solidFill>
                <a:latin typeface="Tahoma" panose="020B0604030504040204" pitchFamily="34" charset="0"/>
                <a:ea typeface="Tahoma" panose="020B0604030504040204" pitchFamily="34" charset="0"/>
                <a:cs typeface="Tahoma" panose="020B0604030504040204" pitchFamily="34" charset="0"/>
              </a:rPr>
              <a:t>Общие положения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Объект 2"/>
          <p:cNvSpPr>
            <a:spLocks noGrp="1"/>
          </p:cNvSpPr>
          <p:nvPr>
            <p:ph idx="1"/>
          </p:nvPr>
        </p:nvSpPr>
        <p:spPr>
          <a:xfrm>
            <a:off x="611188" y="1700213"/>
            <a:ext cx="8153400" cy="4495800"/>
          </a:xfrm>
        </p:spPr>
        <p:txBody>
          <a:bodyPr>
            <a:normAutofit/>
          </a:bodyPr>
          <a:lstStyle/>
          <a:p>
            <a:pPr marL="109728" indent="0" algn="just" eaLnBrk="1" fontAlgn="auto" hangingPunct="1">
              <a:spcBef>
                <a:spcPts val="2400"/>
              </a:spcBef>
              <a:spcAft>
                <a:spcPts val="0"/>
              </a:spcAft>
              <a:buClr>
                <a:srgbClr val="DD7E0E"/>
              </a:buClr>
              <a:buSzPct val="80000"/>
              <a:buFont typeface="Wingdings 3" pitchFamily="18" charset="2"/>
              <a:buNone/>
              <a:tabLst>
                <a:tab pos="179388" algn="l"/>
              </a:tabLst>
              <a:defRPr/>
            </a:pPr>
            <a:r>
              <a:rPr lang="ru-RU" sz="2400" b="1" dirty="0">
                <a:solidFill>
                  <a:srgbClr val="C00000"/>
                </a:solidFill>
                <a:latin typeface="Tahoma" panose="020B0604030504040204" pitchFamily="34" charset="0"/>
                <a:cs typeface="Tahoma" panose="020B0604030504040204" pitchFamily="34" charset="0"/>
              </a:rPr>
              <a:t>Представляют отчет на общих основаниях:</a:t>
            </a:r>
            <a:endParaRPr lang="en-US" sz="2400" b="1" dirty="0">
              <a:solidFill>
                <a:srgbClr val="C00000"/>
              </a:solidFill>
              <a:latin typeface="Tahoma" panose="020B0604030504040204" pitchFamily="34" charset="0"/>
              <a:cs typeface="Tahoma" panose="020B0604030504040204" pitchFamily="34" charset="0"/>
            </a:endParaRP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2400" dirty="0">
                <a:latin typeface="Tahoma" panose="020B0604030504040204" pitchFamily="34" charset="0"/>
                <a:cs typeface="Tahoma" panose="020B0604030504040204" pitchFamily="34" charset="0"/>
              </a:rPr>
              <a:t>временно не осуществляющая деятельность малая организация, </a:t>
            </a:r>
            <a:r>
              <a:rPr lang="ru-RU" sz="2400" b="1" dirty="0">
                <a:solidFill>
                  <a:srgbClr val="C00000"/>
                </a:solidFill>
                <a:latin typeface="Tahoma" panose="020B0604030504040204" pitchFamily="34" charset="0"/>
                <a:cs typeface="Tahoma" panose="020B0604030504040204" pitchFamily="34" charset="0"/>
              </a:rPr>
              <a:t>которая в течение части отчетного года осуществляла производство продукции, выполнение работ, оказание услуг;</a:t>
            </a:r>
          </a:p>
          <a:p>
            <a:pPr marL="179388" indent="-179388" algn="just" eaLnBrk="1" fontAlgn="auto" hangingPunct="1">
              <a:spcBef>
                <a:spcPts val="2400"/>
              </a:spcBef>
              <a:spcAft>
                <a:spcPts val="0"/>
              </a:spcAft>
              <a:buClr>
                <a:srgbClr val="DD7E0E"/>
              </a:buClr>
              <a:buSzPct val="80000"/>
              <a:buFont typeface="Wingdings" pitchFamily="2" charset="2"/>
              <a:buChar char="§"/>
              <a:tabLst>
                <a:tab pos="179388" algn="l"/>
              </a:tabLst>
              <a:defRPr/>
            </a:pPr>
            <a:r>
              <a:rPr lang="ru-RU" sz="2400" dirty="0">
                <a:latin typeface="Tahoma" panose="020B0604030504040204" pitchFamily="34" charset="0"/>
                <a:cs typeface="Tahoma" panose="020B0604030504040204" pitchFamily="34" charset="0"/>
              </a:rPr>
              <a:t>малая </a:t>
            </a:r>
            <a:r>
              <a:rPr lang="ru-RU" sz="2400" dirty="0" smtClean="0">
                <a:latin typeface="Tahoma" panose="020B0604030504040204" pitchFamily="34" charset="0"/>
                <a:cs typeface="Tahoma" panose="020B0604030504040204" pitchFamily="34" charset="0"/>
              </a:rPr>
              <a:t>организация, </a:t>
            </a:r>
            <a:r>
              <a:rPr lang="ru-RU" sz="2400" b="1" dirty="0" smtClean="0">
                <a:solidFill>
                  <a:srgbClr val="C00000"/>
                </a:solidFill>
                <a:latin typeface="Tahoma" panose="020B0604030504040204" pitchFamily="34" charset="0"/>
                <a:cs typeface="Tahoma" panose="020B0604030504040204" pitchFamily="34" charset="0"/>
              </a:rPr>
              <a:t>не осуществлявшая производство </a:t>
            </a:r>
            <a:r>
              <a:rPr lang="ru-RU" sz="2400" b="1" dirty="0">
                <a:solidFill>
                  <a:srgbClr val="C00000"/>
                </a:solidFill>
                <a:latin typeface="Tahoma" panose="020B0604030504040204" pitchFamily="34" charset="0"/>
                <a:cs typeface="Tahoma" panose="020B0604030504040204" pitchFamily="34" charset="0"/>
              </a:rPr>
              <a:t>продукции, выполнение </a:t>
            </a:r>
            <a:r>
              <a:rPr lang="ru-RU" sz="2400" b="1" dirty="0" smtClean="0">
                <a:solidFill>
                  <a:srgbClr val="C00000"/>
                </a:solidFill>
                <a:latin typeface="Tahoma" panose="020B0604030504040204" pitchFamily="34" charset="0"/>
                <a:cs typeface="Tahoma" panose="020B0604030504040204" pitchFamily="34" charset="0"/>
              </a:rPr>
              <a:t>работ, оказание </a:t>
            </a:r>
            <a:r>
              <a:rPr lang="ru-RU" sz="2400" b="1" dirty="0">
                <a:solidFill>
                  <a:srgbClr val="C00000"/>
                </a:solidFill>
                <a:latin typeface="Tahoma" panose="020B0604030504040204" pitchFamily="34" charset="0"/>
                <a:cs typeface="Tahoma" panose="020B0604030504040204" pitchFamily="34" charset="0"/>
              </a:rPr>
              <a:t>услуг в отчетном </a:t>
            </a:r>
            <a:r>
              <a:rPr lang="ru-RU" sz="2400" b="1" dirty="0" smtClean="0">
                <a:solidFill>
                  <a:srgbClr val="C00000"/>
                </a:solidFill>
                <a:latin typeface="Tahoma" panose="020B0604030504040204" pitchFamily="34" charset="0"/>
                <a:cs typeface="Tahoma" panose="020B0604030504040204" pitchFamily="34" charset="0"/>
              </a:rPr>
              <a:t>году.</a:t>
            </a:r>
            <a:endParaRPr lang="ru-RU" altLang="ru-RU" dirty="0" smtClean="0"/>
          </a:p>
        </p:txBody>
      </p:sp>
      <p:sp>
        <p:nvSpPr>
          <p:cNvPr id="15362" name="Заголовок 1"/>
          <p:cNvSpPr>
            <a:spLocks noGrp="1"/>
          </p:cNvSpPr>
          <p:nvPr>
            <p:ph type="title"/>
          </p:nvPr>
        </p:nvSpPr>
        <p:spPr>
          <a:xfrm>
            <a:off x="457200" y="274638"/>
            <a:ext cx="8229600" cy="1498178"/>
          </a:xfrm>
        </p:spPr>
        <p:txBody>
          <a:bodyPr/>
          <a:lstStyle/>
          <a:p>
            <a:pPr algn="ctr" eaLnBrk="1" fontAlgn="auto" hangingPunct="1">
              <a:spcAft>
                <a:spcPts val="0"/>
              </a:spcAft>
              <a:defRPr/>
            </a:pPr>
            <a:r>
              <a:rPr lang="ru-RU" altLang="ru-RU" sz="2400" dirty="0" smtClean="0">
                <a:solidFill>
                  <a:schemeClr val="tx1"/>
                </a:solidFill>
                <a:latin typeface="Tahoma" pitchFamily="34" charset="0"/>
                <a:cs typeface="Tahoma" pitchFamily="34" charset="0"/>
              </a:rPr>
              <a:t>Необходимо обратить внимание при заполнении формы 1-мп!</a:t>
            </a:r>
            <a:r>
              <a:rPr lang="ru-RU" altLang="ru-RU" sz="2400" dirty="0" smtClean="0">
                <a:solidFill>
                  <a:srgbClr val="C00000"/>
                </a:solidFill>
                <a:latin typeface="Tahoma" pitchFamily="34" charset="0"/>
                <a:cs typeface="Tahoma" pitchFamily="34" charset="0"/>
              </a:rPr>
              <a:t/>
            </a:r>
            <a:br>
              <a:rPr lang="ru-RU" altLang="ru-RU" sz="2400" dirty="0" smtClean="0">
                <a:solidFill>
                  <a:srgbClr val="C00000"/>
                </a:solidFill>
                <a:latin typeface="Tahoma" pitchFamily="34" charset="0"/>
                <a:cs typeface="Tahoma" pitchFamily="34" charset="0"/>
              </a:rPr>
            </a:br>
            <a:endParaRPr lang="ru-RU" altLang="ru-RU" sz="2400" dirty="0" smtClean="0">
              <a:solidFill>
                <a:srgbClr val="C0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2_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0.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1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7.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8.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9.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14558</TotalTime>
  <Words>5054</Words>
  <Application>Microsoft Office PowerPoint</Application>
  <PresentationFormat>Экран (4:3)</PresentationFormat>
  <Paragraphs>1134</Paragraphs>
  <Slides>71</Slides>
  <Notes>13</Notes>
  <HiddenSlides>0</HiddenSlides>
  <MMClips>0</MMClips>
  <ScaleCrop>false</ScaleCrop>
  <HeadingPairs>
    <vt:vector size="4" baseType="variant">
      <vt:variant>
        <vt:lpstr>Тема</vt:lpstr>
      </vt:variant>
      <vt:variant>
        <vt:i4>3</vt:i4>
      </vt:variant>
      <vt:variant>
        <vt:lpstr>Заголовки слайдов</vt:lpstr>
      </vt:variant>
      <vt:variant>
        <vt:i4>71</vt:i4>
      </vt:variant>
    </vt:vector>
  </HeadingPairs>
  <TitlesOfParts>
    <vt:vector size="74" baseType="lpstr">
      <vt:lpstr>Открытая</vt:lpstr>
      <vt:lpstr>1_Открытая</vt:lpstr>
      <vt:lpstr>2_Открытая</vt:lpstr>
      <vt:lpstr>  Национальный статистический комитет Республики Беларусь Главное статистическое управление города Минска</vt:lpstr>
      <vt:lpstr>Отчет за 2022 год </vt:lpstr>
      <vt:lpstr>Круг респондентов</vt:lpstr>
      <vt:lpstr>Способ и срок представления  формы 1-мп</vt:lpstr>
      <vt:lpstr>Основной инструментарий  при заполнении формы 1-мп </vt:lpstr>
      <vt:lpstr>Перечень респондентов и информационные материалы </vt:lpstr>
      <vt:lpstr>Рубрика «Структурная статистика (формы 1-мп (микро), 1-мп, 4-у)</vt:lpstr>
      <vt:lpstr>Общие положения</vt:lpstr>
      <vt:lpstr>Необходимо обратить внимание при заполнении формы 1-мп! </vt:lpstr>
      <vt:lpstr>Презентация PowerPoint</vt:lpstr>
      <vt:lpstr>Презентация PowerPoint</vt:lpstr>
      <vt:lpstr>РАЗДЕЛ I «Сведения об организации учета хозяйственных операций» </vt:lpstr>
      <vt:lpstr> РАЗДЕЛ II   «ЧИСЛЕННОСТЬ РАБОТНИКОВ И ЗАРАБОТНАЯ ПЛАТА»  </vt:lpstr>
      <vt:lpstr> РАЗДЕЛ II   «ЧИСЛЕННОСТЬ РАБОТНИКОВ И ЗАРАБОТНАЯ ПЛАТА» (продолжение) </vt:lpstr>
      <vt:lpstr>РАЗДЕЛ II   «ЧИСЛЕННОСТЬ РАБОТНИКОВ И ЗАРАБОТНАЯ ПЛАТА» (продолжение) </vt:lpstr>
      <vt:lpstr>РАЗДЕЛ II   «ЧИСЛЕННОСТЬ РАБОТНИКОВ  И ЗАРАБОТНАЯ ПЛАТА»  Таблица 2 «Численность работников и заработная плата» (нюансы)</vt:lpstr>
      <vt:lpstr>РАЗДЕЛ II   «СПИСОЧНАЯ ЧИСЛЕННОСТЬ РАБОТНИКОВ ПО ТЕРРИТОРИИ»  Таблица 2.1. «Списочная численность работников по территории»</vt:lpstr>
      <vt:lpstr>Раздел II  «Численность работников и заработная плата»  (продолжение)</vt:lpstr>
      <vt:lpstr>РАЗДЕЛ III «АВТОМОБИЛЬНЫЙ ТРАНСПОРТ»  (изменения и нюансы)</vt:lpstr>
      <vt:lpstr>РАЗДЕЛ III «АВТОМОБИЛЬНЫЙ ТРАНСПОРТ» (продолжение)</vt:lpstr>
      <vt:lpstr>РАЗДЕЛ III «АВТОМОБИЛЬНЫЙ ТРАНСПОРТ» (продолжение)</vt:lpstr>
      <vt:lpstr>РАЗДЕЛ III «АВТОМОБИЛЬНЫЙ ТРАНСПОРТ» (продолжение)</vt:lpstr>
      <vt:lpstr>РАЗДЕЛ III «АВТОМОБИЛЬНЫЙ ТРАНСПОРТ» (продолжение)</vt:lpstr>
      <vt:lpstr>РАЗДЕЛ IV «ФИНАНСОВЫЕ РЕЗУЛЬТАТЫ» </vt:lpstr>
      <vt:lpstr> РАЗДЕЛ IV «ФИНАНСОВЫЕ РЕЗУЛЬТАТЫ» (нюансы) </vt:lpstr>
      <vt:lpstr>РАЗДЕЛ V  «СОСТОЯНИЕ РАСЧЕТОВ НА 1 ЯНВАРЯ ГОДА,  СЛЕДУЮЩЕГО ЗА ОТЧЕТНЫМ» </vt:lpstr>
      <vt:lpstr>РАЗДЕЛ V  «СОСТОЯНИЕ РАСЧЕТОВ НА 1 ЯНВАРЯ ГОДА,  СЛЕДУЮЩЕГО ЗА ОТЧЕТНЫМ» (нюансы)</vt:lpstr>
      <vt:lpstr>РАЗДЕЛ VI «СВЕДЕНИЯ О ДЕЯТЕЛЬНОСТИ ОРГАНИЗАЦИИ ПО ВИДАМ ЭКОНОМИЧЕСКОЙ ДЕЯТЕЛЬНОСТИ»</vt:lpstr>
      <vt:lpstr>РАЗДЕЛ VI «СВЕДЕНИЯ О ДЕЯТЕЛЬНОСТИ ОРГАНИЗАЦИИ ПО ВИДАМ ЭКОНОМИЧЕСКОЙ ДЕЯТЕЛЬНОСТИ» (нюансы)</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(продолжение)</vt:lpstr>
      <vt:lpstr>Раздел VI «Сведения о деятельности организации по видам экономической деятельности»  ( продолжение)</vt:lpstr>
      <vt:lpstr>РАЗДЕЛ VII «ПРОИЗВОДСТВО ПРОМЫШЛЕННОЙ ПРОДУКЦИИ  (услуг промышленного характера)»</vt:lpstr>
      <vt:lpstr>РАЗДЕЛ VII «ПРОИЗВОДСТВО ПРОМЫШЛЕННОЙ ПРОДУКЦИИ  (услуг промышленного характера)» (продолжение)</vt:lpstr>
      <vt:lpstr>РАЗДЕЛ VII «ПРОИЗВОДСТВО ПРОМЫШЛЕННОЙ ПРОДУКЦИИ  (услуг промышленного характера)» (продолжение)</vt:lpstr>
      <vt:lpstr>РАЗДЕЛ VIII «ОБЪЕМ ПОДРЯДНЫХ РАБОТ»</vt:lpstr>
      <vt:lpstr>РАЗДЕЛ VIII «ОБЪЕМ ПОДРЯДНЫХ РАБОТ»  (продолжение)</vt:lpstr>
      <vt:lpstr>РАЗДЕЛ VIII «ОБЪЕМ ПОДРЯДНЫХ РАБОТ»  (продолжение)</vt:lpstr>
      <vt:lpstr>РАЗДЕЛ IX «ОПТОВЫЙ ТОВАРООБОРОТ»</vt:lpstr>
      <vt:lpstr>РАЗДЕЛ IX «ОПТОВЫЙ ТОВАРООБОРОТ» (продолжение)</vt:lpstr>
      <vt:lpstr>РАЗДЕЛ IX «ОПТОВЫЙ ТОВАРООБОРОТ» (продолжение)</vt:lpstr>
      <vt:lpstr>Раздел IX «Оптовый товарооборот»  (нюансы)</vt:lpstr>
      <vt:lpstr>В ОБЪЕМ ОПТОВОГО ТОВАРООБОРОТА НЕ ВКЛЮЧАЕТСЯ СТОИМОСТЬ:</vt:lpstr>
      <vt:lpstr>В ОБЪЕМ ОПТОВОГО ТОВАРООБОРОТА  НЕ ВКЛЮЧАЕТСЯ СТОИМОСТЬ:</vt:lpstr>
      <vt:lpstr>РАЗДЕЛ Х «ИНВЕСТИЦИИ В ОСНОВНОЙ КАПИТАЛ» </vt:lpstr>
      <vt:lpstr>РАЗДЕЛ Х «ИНВЕСТИЦИИ В ОСНОВНОЙ КАПИТАЛ» (изменения, нюансы)</vt:lpstr>
      <vt:lpstr>РАЗДЕЛ Х «ИНВЕСТИЦИИ В ОСНОВНОЙ КАПИТАЛ»   (продолжение)</vt:lpstr>
      <vt:lpstr>РАЗДЕЛ IХ «ИНВЕСТИЦИИ В ОСНОВНОЙ КАПИТАЛ»   (продолжение)</vt:lpstr>
      <vt:lpstr>РАЗДЕЛ XI «ОСНОВНЫЕ СРЕДСТВА» </vt:lpstr>
      <vt:lpstr>РАЗДЕЛ XI «ОСНОВНЫЕ СРЕДСТВА» (продолжение) </vt:lpstr>
      <vt:lpstr>Раздел XI «Основные средства»  (нюансы)</vt:lpstr>
      <vt:lpstr>РАЗДЕЛ XII «ЗАТРАТЫ НА ИННОВАЦИИ И ОБЪЕМ ОТГРУЖЕННОЙ ПРОДУКЦИИ (РАБОТ, УСЛУГ)» </vt:lpstr>
      <vt:lpstr>Раздел ХII «Затраты на инновации и объем отгруженной продукции (работ, услуг)»  (изменения, нюансы)</vt:lpstr>
      <vt:lpstr>Раздел ХII «Затраты на инновации и объем отгруженной продукции (работ, услуг)»  (продолжение)</vt:lpstr>
      <vt:lpstr>Раздел ХII «Затраты на инновации и объем отгруженной продукции (работ, услуг)»  (продолжение)</vt:lpstr>
      <vt:lpstr>Раздел ХII «Затраты на инновации и объем отгруженной продукции (работ, услуг)» (продолжение)</vt:lpstr>
      <vt:lpstr>Раздел ХII «Затраты на инновации и объем отгруженной продукции (работ, услуг)» (продолжение)</vt:lpstr>
      <vt:lpstr>Раздел ХII «Затраты на инновации и объем отгруженной продукции (работ, услуг)»  (продолжение)</vt:lpstr>
      <vt:lpstr>Арифметический и логический контроль</vt:lpstr>
      <vt:lpstr>КОНТАКТНАЯ ИНФОРМАЦИЯ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МЕТОДОЛОГИЯ ЗАПОЛНЕНИЯ ФОРМЫ 1-МП « ОТЧЕТ О ФИНАНСОВО-ХОЗЯЙСТВЕННОЙ ДЕЯТЕЛЬНОСТИ МАЛОЙ ОРГАНИЗАЦИИ»</dc:title>
  <dc:creator>HPW7BE</dc:creator>
  <cp:lastModifiedBy>Бык Павел Александрович</cp:lastModifiedBy>
  <cp:revision>984</cp:revision>
  <cp:lastPrinted>2023-01-10T07:10:22Z</cp:lastPrinted>
  <dcterms:created xsi:type="dcterms:W3CDTF">2015-01-30T15:39:57Z</dcterms:created>
  <dcterms:modified xsi:type="dcterms:W3CDTF">2023-01-30T12:47:42Z</dcterms:modified>
</cp:coreProperties>
</file>